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7" r:id="rId5"/>
    <p:sldId id="2799" r:id="rId6"/>
    <p:sldId id="300" r:id="rId7"/>
    <p:sldId id="262" r:id="rId8"/>
    <p:sldId id="294" r:id="rId9"/>
    <p:sldId id="261" r:id="rId10"/>
    <p:sldId id="301" r:id="rId11"/>
    <p:sldId id="2792" r:id="rId12"/>
    <p:sldId id="258" r:id="rId13"/>
    <p:sldId id="282" r:id="rId14"/>
    <p:sldId id="283" r:id="rId15"/>
    <p:sldId id="284" r:id="rId16"/>
    <p:sldId id="2795" r:id="rId17"/>
    <p:sldId id="2793" r:id="rId18"/>
    <p:sldId id="2798" r:id="rId19"/>
    <p:sldId id="265" r:id="rId20"/>
    <p:sldId id="272" r:id="rId21"/>
    <p:sldId id="4436" r:id="rId22"/>
    <p:sldId id="4437" r:id="rId23"/>
    <p:sldId id="4442" r:id="rId24"/>
    <p:sldId id="2805" r:id="rId25"/>
    <p:sldId id="2780" r:id="rId26"/>
    <p:sldId id="267" r:id="rId27"/>
    <p:sldId id="264" r:id="rId28"/>
    <p:sldId id="278" r:id="rId29"/>
    <p:sldId id="299" r:id="rId30"/>
    <p:sldId id="296" r:id="rId31"/>
    <p:sldId id="4459" r:id="rId32"/>
    <p:sldId id="4460" r:id="rId33"/>
    <p:sldId id="298" r:id="rId34"/>
    <p:sldId id="273" r:id="rId35"/>
    <p:sldId id="274" r:id="rId36"/>
    <p:sldId id="4438" r:id="rId37"/>
    <p:sldId id="277" r:id="rId38"/>
    <p:sldId id="4428" r:id="rId39"/>
    <p:sldId id="4429" r:id="rId40"/>
    <p:sldId id="4430" r:id="rId41"/>
    <p:sldId id="4431" r:id="rId42"/>
    <p:sldId id="288" r:id="rId43"/>
    <p:sldId id="271" r:id="rId44"/>
    <p:sldId id="370" r:id="rId45"/>
    <p:sldId id="2028" r:id="rId46"/>
    <p:sldId id="4457" r:id="rId47"/>
    <p:sldId id="14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Zoe Elizabeth" initials="ZE" lastIdx="31" clrIdx="6">
    <p:extLst>
      <p:ext uri="{19B8F6BF-5375-455C-9EA6-DF929625EA0E}">
        <p15:presenceInfo xmlns:p15="http://schemas.microsoft.com/office/powerpoint/2012/main" userId="u/gd+YxHex6me3Ju00giX6xOWYztGViALbHF+9Y6NXU=" providerId="None"/>
      </p:ext>
    </p:extLst>
  </p:cmAuthor>
  <p:cmAuthor id="1" name="Farahmand, Farhad" initials="FF" lastIdx="56" clrIdx="0">
    <p:extLst>
      <p:ext uri="{19B8F6BF-5375-455C-9EA6-DF929625EA0E}">
        <p15:presenceInfo xmlns:p15="http://schemas.microsoft.com/office/powerpoint/2012/main" userId="S::FFarahmand@trcsolutions.com::1346c63b-154b-4d8b-8990-456be2dc59cb" providerId="AD"/>
      </p:ext>
    </p:extLst>
  </p:cmAuthor>
  <p:cmAuthor id="8" name="Peter Mustacich" initials="PM" lastIdx="12" clrIdx="7">
    <p:extLst>
      <p:ext uri="{19B8F6BF-5375-455C-9EA6-DF929625EA0E}">
        <p15:presenceInfo xmlns:p15="http://schemas.microsoft.com/office/powerpoint/2012/main" userId="TwirmlaFHBOXjlcUM0sQxtp9dWdLkeeCrl7Vxidr8LA=" providerId="None"/>
      </p:ext>
    </p:extLst>
  </p:cmAuthor>
  <p:cmAuthor id="2" name="Farhad Farahmand" initials="FF" lastIdx="14" clrIdx="1">
    <p:extLst>
      <p:ext uri="{19B8F6BF-5375-455C-9EA6-DF929625EA0E}">
        <p15:presenceInfo xmlns:p15="http://schemas.microsoft.com/office/powerpoint/2012/main" userId="QP7+bXf6BRK7fZiMAFOfrWWHJXoySgRWcfwAo3BWF68=" providerId="None"/>
      </p:ext>
    </p:extLst>
  </p:cmAuthor>
  <p:cmAuthor id="9" name="Gupta, Rohan" initials="GR" lastIdx="1" clrIdx="8">
    <p:extLst>
      <p:ext uri="{19B8F6BF-5375-455C-9EA6-DF929625EA0E}">
        <p15:presenceInfo xmlns:p15="http://schemas.microsoft.com/office/powerpoint/2012/main" userId="S::rgupta@trcsolutions.com::9b23a1a5-b82b-4e85-b681-4056e5870710" providerId="AD"/>
      </p:ext>
    </p:extLst>
  </p:cmAuthor>
  <p:cmAuthor id="3" name="Rafael Reyes" initials="RR" lastIdx="17" clrIdx="2">
    <p:extLst>
      <p:ext uri="{19B8F6BF-5375-455C-9EA6-DF929625EA0E}">
        <p15:presenceInfo xmlns:p15="http://schemas.microsoft.com/office/powerpoint/2012/main" userId="S::rreyes@peninsulacleanenergy.com::398c0570-38be-4820-aeba-ff7d53fa3244" providerId="AD"/>
      </p:ext>
    </p:extLst>
  </p:cmAuthor>
  <p:cmAuthor id="4" name="Blake Herrschaft" initials="BH" lastIdx="25" clrIdx="3">
    <p:extLst>
      <p:ext uri="{19B8F6BF-5375-455C-9EA6-DF929625EA0E}">
        <p15:presenceInfo xmlns:p15="http://schemas.microsoft.com/office/powerpoint/2012/main" userId="GzuHUSxA/QbbEvA/vcz6gigzjA5jl5K0lvClOjwW4Ww=" providerId="None"/>
      </p:ext>
    </p:extLst>
  </p:cmAuthor>
  <p:cmAuthor id="5" name="Phillip Kobernick" initials="PK" lastIdx="14" clrIdx="4">
    <p:extLst>
      <p:ext uri="{19B8F6BF-5375-455C-9EA6-DF929625EA0E}">
        <p15:presenceInfo xmlns:p15="http://schemas.microsoft.com/office/powerpoint/2012/main" userId="tU6/a8X10HbvwtRMBdMYWUqlhRGxyemWYNpfPaL+haI=" providerId="None"/>
      </p:ext>
    </p:extLst>
  </p:cmAuthor>
  <p:cmAuthor id="6" name="Mayra Vega" initials="MV" lastIdx="7" clrIdx="5">
    <p:extLst>
      <p:ext uri="{19B8F6BF-5375-455C-9EA6-DF929625EA0E}">
        <p15:presenceInfo xmlns:p15="http://schemas.microsoft.com/office/powerpoint/2012/main" userId="VBdH/2qYSGZoT6pgpMiOR2VpAvYFJxnLMEjG2xxRn68="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B"/>
    <a:srgbClr val="10AEBA"/>
    <a:srgbClr val="E5DD14"/>
    <a:srgbClr val="336E7B"/>
    <a:srgbClr val="2CB3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4BC10-1CDB-41A8-8894-3C33EE2C18A0}" v="6" dt="2022-07-12T17:08:49.229"/>
    <p1510:client id="{31E890C9-F5B8-439C-A23F-D2883F54051D}" v="179" dt="2022-07-12T17:14:51.461"/>
    <p1510:client id="{78160EDD-A0D6-4CAF-9E14-9DFD925BEFD9}" v="24" dt="2022-07-11T19:58:59.537"/>
    <p1510:client id="{D42458BF-3026-4BB2-9AB2-29327FB97863}" v="1" dt="2022-07-09T16:11:58.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34" autoAdjust="0"/>
  </p:normalViewPr>
  <p:slideViewPr>
    <p:cSldViewPr snapToGrid="0">
      <p:cViewPr varScale="1">
        <p:scale>
          <a:sx n="90" d="100"/>
          <a:sy n="90" d="100"/>
        </p:scale>
        <p:origin x="114" y="3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had Farahmand" userId="QP7+bXf6BRK7fZiMAFOfrWWHJXoySgRWcfwAo3BWF68=" providerId="None" clId="Web-{78160EDD-A0D6-4CAF-9E14-9DFD925BEFD9}"/>
    <pc:docChg chg="modSld">
      <pc:chgData name="Farhad Farahmand" userId="QP7+bXf6BRK7fZiMAFOfrWWHJXoySgRWcfwAo3BWF68=" providerId="None" clId="Web-{78160EDD-A0D6-4CAF-9E14-9DFD925BEFD9}" dt="2022-07-11T19:58:59.537" v="21" actId="20577"/>
      <pc:docMkLst>
        <pc:docMk/>
      </pc:docMkLst>
      <pc:sldChg chg="addSp delSp modSp delAnim">
        <pc:chgData name="Farhad Farahmand" userId="QP7+bXf6BRK7fZiMAFOfrWWHJXoySgRWcfwAo3BWF68=" providerId="None" clId="Web-{78160EDD-A0D6-4CAF-9E14-9DFD925BEFD9}" dt="2022-07-11T19:55:56.353" v="18" actId="14100"/>
        <pc:sldMkLst>
          <pc:docMk/>
          <pc:sldMk cId="624319638" sldId="299"/>
        </pc:sldMkLst>
        <pc:picChg chg="add mod">
          <ac:chgData name="Farhad Farahmand" userId="QP7+bXf6BRK7fZiMAFOfrWWHJXoySgRWcfwAo3BWF68=" providerId="None" clId="Web-{78160EDD-A0D6-4CAF-9E14-9DFD925BEFD9}" dt="2022-07-11T19:55:56.353" v="18" actId="14100"/>
          <ac:picMkLst>
            <pc:docMk/>
            <pc:sldMk cId="624319638" sldId="299"/>
            <ac:picMk id="2" creationId="{99A46837-1C9A-A8CE-E8F3-45554F1EFBA4}"/>
          </ac:picMkLst>
        </pc:picChg>
        <pc:picChg chg="del">
          <ac:chgData name="Farhad Farahmand" userId="QP7+bXf6BRK7fZiMAFOfrWWHJXoySgRWcfwAo3BWF68=" providerId="None" clId="Web-{78160EDD-A0D6-4CAF-9E14-9DFD925BEFD9}" dt="2022-07-11T19:55:20.225" v="4"/>
          <ac:picMkLst>
            <pc:docMk/>
            <pc:sldMk cId="624319638" sldId="299"/>
            <ac:picMk id="42" creationId="{B744BA02-3FA4-434B-9F55-5F1F6B1C8614}"/>
          </ac:picMkLst>
        </pc:picChg>
        <pc:picChg chg="mod">
          <ac:chgData name="Farhad Farahmand" userId="QP7+bXf6BRK7fZiMAFOfrWWHJXoySgRWcfwAo3BWF68=" providerId="None" clId="Web-{78160EDD-A0D6-4CAF-9E14-9DFD925BEFD9}" dt="2022-07-11T19:55:52.853" v="16" actId="1076"/>
          <ac:picMkLst>
            <pc:docMk/>
            <pc:sldMk cId="624319638" sldId="299"/>
            <ac:picMk id="43" creationId="{39897309-4F12-4711-A700-393ABCE32EC3}"/>
          </ac:picMkLst>
        </pc:picChg>
      </pc:sldChg>
      <pc:sldChg chg="addSp delSp modSp delAnim">
        <pc:chgData name="Farhad Farahmand" userId="QP7+bXf6BRK7fZiMAFOfrWWHJXoySgRWcfwAo3BWF68=" providerId="None" clId="Web-{78160EDD-A0D6-4CAF-9E14-9DFD925BEFD9}" dt="2022-07-11T19:55:08.381" v="3" actId="1076"/>
        <pc:sldMkLst>
          <pc:docMk/>
          <pc:sldMk cId="4105387411" sldId="4459"/>
        </pc:sldMkLst>
        <pc:picChg chg="add mod">
          <ac:chgData name="Farhad Farahmand" userId="QP7+bXf6BRK7fZiMAFOfrWWHJXoySgRWcfwAo3BWF68=" providerId="None" clId="Web-{78160EDD-A0D6-4CAF-9E14-9DFD925BEFD9}" dt="2022-07-11T19:55:08.381" v="3" actId="1076"/>
          <ac:picMkLst>
            <pc:docMk/>
            <pc:sldMk cId="4105387411" sldId="4459"/>
            <ac:picMk id="3" creationId="{BC475253-74C5-DD67-26E2-FE0AF732328E}"/>
          </ac:picMkLst>
        </pc:picChg>
        <pc:picChg chg="del">
          <ac:chgData name="Farhad Farahmand" userId="QP7+bXf6BRK7fZiMAFOfrWWHJXoySgRWcfwAo3BWF68=" providerId="None" clId="Web-{78160EDD-A0D6-4CAF-9E14-9DFD925BEFD9}" dt="2022-07-11T19:55:01.583" v="0"/>
          <ac:picMkLst>
            <pc:docMk/>
            <pc:sldMk cId="4105387411" sldId="4459"/>
            <ac:picMk id="40" creationId="{601D9353-14FB-468A-B1AA-48AFB43EC34E}"/>
          </ac:picMkLst>
        </pc:picChg>
      </pc:sldChg>
      <pc:sldChg chg="modSp">
        <pc:chgData name="Farhad Farahmand" userId="QP7+bXf6BRK7fZiMAFOfrWWHJXoySgRWcfwAo3BWF68=" providerId="None" clId="Web-{78160EDD-A0D6-4CAF-9E14-9DFD925BEFD9}" dt="2022-07-11T19:58:59.537" v="21" actId="20577"/>
        <pc:sldMkLst>
          <pc:docMk/>
          <pc:sldMk cId="2608817502" sldId="4460"/>
        </pc:sldMkLst>
        <pc:spChg chg="mod">
          <ac:chgData name="Farhad Farahmand" userId="QP7+bXf6BRK7fZiMAFOfrWWHJXoySgRWcfwAo3BWF68=" providerId="None" clId="Web-{78160EDD-A0D6-4CAF-9E14-9DFD925BEFD9}" dt="2022-07-11T19:58:59.537" v="21" actId="20577"/>
          <ac:spMkLst>
            <pc:docMk/>
            <pc:sldMk cId="2608817502" sldId="4460"/>
            <ac:spMk id="3" creationId="{CB3E951F-5DA0-4EF6-8707-6BD0EAAAA5BA}"/>
          </ac:spMkLst>
        </pc:spChg>
      </pc:sldChg>
    </pc:docChg>
  </pc:docChgLst>
  <pc:docChgLst>
    <pc:chgData name="Farhad Farahmand" clId="Web-{1AC4BC10-1CDB-41A8-8894-3C33EE2C18A0}"/>
    <pc:docChg chg="">
      <pc:chgData name="Farhad Farahmand" userId="" providerId="" clId="Web-{1AC4BC10-1CDB-41A8-8894-3C33EE2C18A0}" dt="2022-07-12T17:08:49.229" v="0"/>
      <pc:docMkLst>
        <pc:docMk/>
      </pc:docMkLst>
      <pc:sldChg chg="delCm">
        <pc:chgData name="Farhad Farahmand" userId="" providerId="" clId="Web-{1AC4BC10-1CDB-41A8-8894-3C33EE2C18A0}" dt="2022-07-12T17:08:49.229" v="0"/>
        <pc:sldMkLst>
          <pc:docMk/>
          <pc:sldMk cId="2608817502" sldId="4460"/>
        </pc:sldMkLst>
      </pc:sldChg>
    </pc:docChg>
  </pc:docChgLst>
  <pc:docChgLst>
    <pc:chgData name="Farhad Farahmand" userId="QP7+bXf6BRK7fZiMAFOfrWWHJXoySgRWcfwAo3BWF68=" providerId="None" clId="Web-{31E890C9-F5B8-439C-A23F-D2883F54051D}"/>
    <pc:docChg chg="modSld">
      <pc:chgData name="Farhad Farahmand" userId="QP7+bXf6BRK7fZiMAFOfrWWHJXoySgRWcfwAo3BWF68=" providerId="None" clId="Web-{31E890C9-F5B8-439C-A23F-D2883F54051D}" dt="2022-07-12T17:14:51.461" v="141"/>
      <pc:docMkLst>
        <pc:docMk/>
      </pc:docMkLst>
      <pc:sldChg chg="modSp delCm">
        <pc:chgData name="Farhad Farahmand" userId="QP7+bXf6BRK7fZiMAFOfrWWHJXoySgRWcfwAo3BWF68=" providerId="None" clId="Web-{31E890C9-F5B8-439C-A23F-D2883F54051D}" dt="2022-07-12T17:14:33.023" v="140" actId="1076"/>
        <pc:sldMkLst>
          <pc:docMk/>
          <pc:sldMk cId="2854747011" sldId="273"/>
        </pc:sldMkLst>
        <pc:spChg chg="mod">
          <ac:chgData name="Farhad Farahmand" userId="QP7+bXf6BRK7fZiMAFOfrWWHJXoySgRWcfwAo3BWF68=" providerId="None" clId="Web-{31E890C9-F5B8-439C-A23F-D2883F54051D}" dt="2022-07-12T17:14:30.679" v="139" actId="1076"/>
          <ac:spMkLst>
            <pc:docMk/>
            <pc:sldMk cId="2854747011" sldId="273"/>
            <ac:spMk id="4" creationId="{5D4AF83E-C22D-4033-82BE-9D8111D7FB6E}"/>
          </ac:spMkLst>
        </pc:spChg>
        <pc:spChg chg="mod">
          <ac:chgData name="Farhad Farahmand" userId="QP7+bXf6BRK7fZiMAFOfrWWHJXoySgRWcfwAo3BWF68=" providerId="None" clId="Web-{31E890C9-F5B8-439C-A23F-D2883F54051D}" dt="2022-07-12T17:14:33.023" v="140" actId="1076"/>
          <ac:spMkLst>
            <pc:docMk/>
            <pc:sldMk cId="2854747011" sldId="273"/>
            <ac:spMk id="5" creationId="{2C0C7403-ABF1-489F-AB32-EA80E6220268}"/>
          </ac:spMkLst>
        </pc:spChg>
      </pc:sldChg>
      <pc:sldChg chg="delCm">
        <pc:chgData name="Farhad Farahmand" userId="QP7+bXf6BRK7fZiMAFOfrWWHJXoySgRWcfwAo3BWF68=" providerId="None" clId="Web-{31E890C9-F5B8-439C-A23F-D2883F54051D}" dt="2022-07-12T17:14:51.461" v="141"/>
        <pc:sldMkLst>
          <pc:docMk/>
          <pc:sldMk cId="2503901153" sldId="2795"/>
        </pc:sldMkLst>
      </pc:sldChg>
      <pc:sldChg chg="modSp">
        <pc:chgData name="Farhad Farahmand" userId="QP7+bXf6BRK7fZiMAFOfrWWHJXoySgRWcfwAo3BWF68=" providerId="None" clId="Web-{31E890C9-F5B8-439C-A23F-D2883F54051D}" dt="2022-07-12T17:12:26.264" v="56" actId="1076"/>
        <pc:sldMkLst>
          <pc:docMk/>
          <pc:sldMk cId="2608817502" sldId="4460"/>
        </pc:sldMkLst>
        <pc:spChg chg="mod">
          <ac:chgData name="Farhad Farahmand" userId="QP7+bXf6BRK7fZiMAFOfrWWHJXoySgRWcfwAo3BWF68=" providerId="None" clId="Web-{31E890C9-F5B8-439C-A23F-D2883F54051D}" dt="2022-07-12T17:12:26.264" v="56" actId="1076"/>
          <ac:spMkLst>
            <pc:docMk/>
            <pc:sldMk cId="2608817502" sldId="4460"/>
            <ac:spMk id="9" creationId="{9996C2DB-6E20-4D93-A7C2-72261378F698}"/>
          </ac:spMkLst>
        </pc:spChg>
        <pc:spChg chg="mod">
          <ac:chgData name="Farhad Farahmand" userId="QP7+bXf6BRK7fZiMAFOfrWWHJXoySgRWcfwAo3BWF68=" providerId="None" clId="Web-{31E890C9-F5B8-439C-A23F-D2883F54051D}" dt="2022-07-12T17:12:06.310" v="50" actId="1076"/>
          <ac:spMkLst>
            <pc:docMk/>
            <pc:sldMk cId="2608817502" sldId="4460"/>
            <ac:spMk id="22" creationId="{70B77E18-F93D-4E69-AC29-F3E142DA0D69}"/>
          </ac:spMkLst>
        </pc:spChg>
        <pc:graphicFrameChg chg="mod">
          <ac:chgData name="Farhad Farahmand" userId="QP7+bXf6BRK7fZiMAFOfrWWHJXoySgRWcfwAo3BWF68=" providerId="None" clId="Web-{31E890C9-F5B8-439C-A23F-D2883F54051D}" dt="2022-07-12T17:10:49.524" v="23" actId="1076"/>
          <ac:graphicFrameMkLst>
            <pc:docMk/>
            <pc:sldMk cId="2608817502" sldId="4460"/>
            <ac:graphicFrameMk id="18" creationId="{C384E309-5D29-45D8-BC24-2B71D46FF16C}"/>
          </ac:graphicFrameMkLst>
        </pc:graphicFrameChg>
      </pc:sldChg>
    </pc:docChg>
  </pc:docChgLst>
  <pc:docChgLst>
    <pc:chgData name="Farhad Farahmand" userId="QP7+bXf6BRK7fZiMAFOfrWWHJXoySgRWcfwAo3BWF68=" providerId="None" clId="Web-{1AC4BC10-1CDB-41A8-8894-3C33EE2C18A0}"/>
    <pc:docChg chg="modSld">
      <pc:chgData name="Farhad Farahmand" userId="QP7+bXf6BRK7fZiMAFOfrWWHJXoySgRWcfwAo3BWF68=" providerId="None" clId="Web-{1AC4BC10-1CDB-41A8-8894-3C33EE2C18A0}" dt="2022-07-12T16:40:37.637" v="4"/>
      <pc:docMkLst>
        <pc:docMk/>
      </pc:docMkLst>
      <pc:sldChg chg="addCm">
        <pc:chgData name="Farhad Farahmand" userId="QP7+bXf6BRK7fZiMAFOfrWWHJXoySgRWcfwAo3BWF68=" providerId="None" clId="Web-{1AC4BC10-1CDB-41A8-8894-3C33EE2C18A0}" dt="2022-07-12T16:40:29.059" v="3"/>
        <pc:sldMkLst>
          <pc:docMk/>
          <pc:sldMk cId="2854747011" sldId="273"/>
        </pc:sldMkLst>
      </pc:sldChg>
      <pc:sldChg chg="modSp">
        <pc:chgData name="Farhad Farahmand" userId="QP7+bXf6BRK7fZiMAFOfrWWHJXoySgRWcfwAo3BWF68=" providerId="None" clId="Web-{1AC4BC10-1CDB-41A8-8894-3C33EE2C18A0}" dt="2022-07-12T16:23:44.684" v="1" actId="1076"/>
        <pc:sldMkLst>
          <pc:docMk/>
          <pc:sldMk cId="4105387411" sldId="4459"/>
        </pc:sldMkLst>
        <pc:spChg chg="mod">
          <ac:chgData name="Farhad Farahmand" userId="QP7+bXf6BRK7fZiMAFOfrWWHJXoySgRWcfwAo3BWF68=" providerId="None" clId="Web-{1AC4BC10-1CDB-41A8-8894-3C33EE2C18A0}" dt="2022-07-12T16:23:44.684" v="1" actId="1076"/>
          <ac:spMkLst>
            <pc:docMk/>
            <pc:sldMk cId="4105387411" sldId="4459"/>
            <ac:spMk id="24" creationId="{A38E40CA-1A7F-470C-8E6C-9E34AD357A15}"/>
          </ac:spMkLst>
        </pc:spChg>
      </pc:sldChg>
      <pc:sldChg chg="modSp addCm">
        <pc:chgData name="Farhad Farahmand" userId="QP7+bXf6BRK7fZiMAFOfrWWHJXoySgRWcfwAo3BWF68=" providerId="None" clId="Web-{1AC4BC10-1CDB-41A8-8894-3C33EE2C18A0}" dt="2022-07-12T16:40:37.637" v="4"/>
        <pc:sldMkLst>
          <pc:docMk/>
          <pc:sldMk cId="2608817502" sldId="4460"/>
        </pc:sldMkLst>
        <pc:spChg chg="mod">
          <ac:chgData name="Farhad Farahmand" userId="QP7+bXf6BRK7fZiMAFOfrWWHJXoySgRWcfwAo3BWF68=" providerId="None" clId="Web-{1AC4BC10-1CDB-41A8-8894-3C33EE2C18A0}" dt="2022-07-12T16:33:36.812" v="2" actId="1076"/>
          <ac:spMkLst>
            <pc:docMk/>
            <pc:sldMk cId="2608817502" sldId="4460"/>
            <ac:spMk id="22" creationId="{70B77E18-F93D-4E69-AC29-F3E142DA0D69}"/>
          </ac:spMkLst>
        </pc:spChg>
      </pc:sldChg>
    </pc:docChg>
  </pc:docChgLst>
  <pc:docChgLst>
    <pc:chgData name="Farahmand, Farhad" userId="1346c63b-154b-4d8b-8990-456be2dc59cb" providerId="ADAL" clId="{D42458BF-3026-4BB2-9AB2-29327FB97863}"/>
    <pc:docChg chg="undo custSel addSld delSld modSld">
      <pc:chgData name="Farahmand, Farhad" userId="1346c63b-154b-4d8b-8990-456be2dc59cb" providerId="ADAL" clId="{D42458BF-3026-4BB2-9AB2-29327FB97863}" dt="2022-07-09T16:12:11.688" v="168" actId="47"/>
      <pc:docMkLst>
        <pc:docMk/>
      </pc:docMkLst>
      <pc:sldChg chg="modSp mod">
        <pc:chgData name="Farahmand, Farhad" userId="1346c63b-154b-4d8b-8990-456be2dc59cb" providerId="ADAL" clId="{D42458BF-3026-4BB2-9AB2-29327FB97863}" dt="2022-06-20T19:00:45.949" v="140" actId="20577"/>
        <pc:sldMkLst>
          <pc:docMk/>
          <pc:sldMk cId="3698848244" sldId="257"/>
        </pc:sldMkLst>
        <pc:spChg chg="mod">
          <ac:chgData name="Farahmand, Farhad" userId="1346c63b-154b-4d8b-8990-456be2dc59cb" providerId="ADAL" clId="{D42458BF-3026-4BB2-9AB2-29327FB97863}" dt="2022-06-20T19:00:45.949" v="140" actId="20577"/>
          <ac:spMkLst>
            <pc:docMk/>
            <pc:sldMk cId="3698848244" sldId="257"/>
            <ac:spMk id="3" creationId="{97D60A43-B145-4673-8523-A49C24E6A975}"/>
          </ac:spMkLst>
        </pc:spChg>
      </pc:sldChg>
      <pc:sldChg chg="modSp mod">
        <pc:chgData name="Farahmand, Farhad" userId="1346c63b-154b-4d8b-8990-456be2dc59cb" providerId="ADAL" clId="{D42458BF-3026-4BB2-9AB2-29327FB97863}" dt="2022-06-20T19:01:52.495" v="155" actId="20577"/>
        <pc:sldMkLst>
          <pc:docMk/>
          <pc:sldMk cId="2318528269" sldId="277"/>
        </pc:sldMkLst>
        <pc:spChg chg="mod">
          <ac:chgData name="Farahmand, Farhad" userId="1346c63b-154b-4d8b-8990-456be2dc59cb" providerId="ADAL" clId="{D42458BF-3026-4BB2-9AB2-29327FB97863}" dt="2022-06-20T19:01:52.495" v="155" actId="20577"/>
          <ac:spMkLst>
            <pc:docMk/>
            <pc:sldMk cId="2318528269" sldId="277"/>
            <ac:spMk id="5" creationId="{6A329E48-0CC6-42A0-ABD5-0183C1FFAFCE}"/>
          </ac:spMkLst>
        </pc:spChg>
      </pc:sldChg>
      <pc:sldChg chg="modSp add del mod">
        <pc:chgData name="Farahmand, Farhad" userId="1346c63b-154b-4d8b-8990-456be2dc59cb" providerId="ADAL" clId="{D42458BF-3026-4BB2-9AB2-29327FB97863}" dt="2022-06-20T19:02:23.860" v="165" actId="114"/>
        <pc:sldMkLst>
          <pc:docMk/>
          <pc:sldMk cId="1472470262" sldId="288"/>
        </pc:sldMkLst>
        <pc:spChg chg="mod">
          <ac:chgData name="Farahmand, Farhad" userId="1346c63b-154b-4d8b-8990-456be2dc59cb" providerId="ADAL" clId="{D42458BF-3026-4BB2-9AB2-29327FB97863}" dt="2022-03-24T17:28:05.569" v="94" actId="20577"/>
          <ac:spMkLst>
            <pc:docMk/>
            <pc:sldMk cId="1472470262" sldId="288"/>
            <ac:spMk id="4" creationId="{5D4AF83E-C22D-4033-82BE-9D8111D7FB6E}"/>
          </ac:spMkLst>
        </pc:spChg>
        <pc:spChg chg="mod">
          <ac:chgData name="Farahmand, Farhad" userId="1346c63b-154b-4d8b-8990-456be2dc59cb" providerId="ADAL" clId="{D42458BF-3026-4BB2-9AB2-29327FB97863}" dt="2022-06-20T19:02:23.860" v="165" actId="114"/>
          <ac:spMkLst>
            <pc:docMk/>
            <pc:sldMk cId="1472470262" sldId="288"/>
            <ac:spMk id="5" creationId="{72D3645D-BDAE-4555-B355-0D5194CEBDCB}"/>
          </ac:spMkLst>
        </pc:spChg>
      </pc:sldChg>
      <pc:sldChg chg="modSp mod">
        <pc:chgData name="Farahmand, Farhad" userId="1346c63b-154b-4d8b-8990-456be2dc59cb" providerId="ADAL" clId="{D42458BF-3026-4BB2-9AB2-29327FB97863}" dt="2022-06-20T19:01:10.309" v="149" actId="20577"/>
        <pc:sldMkLst>
          <pc:docMk/>
          <pc:sldMk cId="3689952311" sldId="294"/>
        </pc:sldMkLst>
        <pc:spChg chg="mod">
          <ac:chgData name="Farahmand, Farhad" userId="1346c63b-154b-4d8b-8990-456be2dc59cb" providerId="ADAL" clId="{D42458BF-3026-4BB2-9AB2-29327FB97863}" dt="2022-06-20T19:01:03.250" v="141" actId="1076"/>
          <ac:spMkLst>
            <pc:docMk/>
            <pc:sldMk cId="3689952311" sldId="294"/>
            <ac:spMk id="47" creationId="{D75A588B-1415-4803-BE1E-42BDD4369835}"/>
          </ac:spMkLst>
        </pc:spChg>
        <pc:graphicFrameChg chg="mod">
          <ac:chgData name="Farahmand, Farhad" userId="1346c63b-154b-4d8b-8990-456be2dc59cb" providerId="ADAL" clId="{D42458BF-3026-4BB2-9AB2-29327FB97863}" dt="2022-06-20T19:01:10.309" v="149" actId="20577"/>
          <ac:graphicFrameMkLst>
            <pc:docMk/>
            <pc:sldMk cId="3689952311" sldId="294"/>
            <ac:graphicFrameMk id="7" creationId="{8DF596B0-5FA0-444A-B471-C8E7521250DA}"/>
          </ac:graphicFrameMkLst>
        </pc:graphicFrameChg>
      </pc:sldChg>
      <pc:sldChg chg="del">
        <pc:chgData name="Farahmand, Farhad" userId="1346c63b-154b-4d8b-8990-456be2dc59cb" providerId="ADAL" clId="{D42458BF-3026-4BB2-9AB2-29327FB97863}" dt="2022-07-09T16:12:06.671" v="167" actId="47"/>
        <pc:sldMkLst>
          <pc:docMk/>
          <pc:sldMk cId="3936385485" sldId="297"/>
        </pc:sldMkLst>
      </pc:sldChg>
      <pc:sldChg chg="del">
        <pc:chgData name="Farahmand, Farhad" userId="1346c63b-154b-4d8b-8990-456be2dc59cb" providerId="ADAL" clId="{D42458BF-3026-4BB2-9AB2-29327FB97863}" dt="2022-07-09T16:12:11.688" v="168" actId="47"/>
        <pc:sldMkLst>
          <pc:docMk/>
          <pc:sldMk cId="1316382587" sldId="4458"/>
        </pc:sldMkLst>
      </pc:sldChg>
      <pc:sldChg chg="modSp add del mod">
        <pc:chgData name="Farahmand, Farhad" userId="1346c63b-154b-4d8b-8990-456be2dc59cb" providerId="ADAL" clId="{D42458BF-3026-4BB2-9AB2-29327FB97863}" dt="2022-03-24T17:25:04.415" v="17" actId="47"/>
        <pc:sldMkLst>
          <pc:docMk/>
          <pc:sldMk cId="2996049956" sldId="4458"/>
        </pc:sldMkLst>
        <pc:spChg chg="mod">
          <ac:chgData name="Farahmand, Farhad" userId="1346c63b-154b-4d8b-8990-456be2dc59cb" providerId="ADAL" clId="{D42458BF-3026-4BB2-9AB2-29327FB97863}" dt="2022-03-24T17:24:55.553" v="16" actId="20577"/>
          <ac:spMkLst>
            <pc:docMk/>
            <pc:sldMk cId="2996049956" sldId="4458"/>
            <ac:spMk id="4" creationId="{5D4AF83E-C22D-4033-82BE-9D8111D7FB6E}"/>
          </ac:spMkLst>
        </pc:spChg>
      </pc:sldChg>
      <pc:sldChg chg="add">
        <pc:chgData name="Farahmand, Farhad" userId="1346c63b-154b-4d8b-8990-456be2dc59cb" providerId="ADAL" clId="{D42458BF-3026-4BB2-9AB2-29327FB97863}" dt="2022-07-09T16:11:58.218" v="166"/>
        <pc:sldMkLst>
          <pc:docMk/>
          <pc:sldMk cId="4105387411" sldId="4459"/>
        </pc:sldMkLst>
      </pc:sldChg>
      <pc:sldChg chg="add">
        <pc:chgData name="Farahmand, Farhad" userId="1346c63b-154b-4d8b-8990-456be2dc59cb" providerId="ADAL" clId="{D42458BF-3026-4BB2-9AB2-29327FB97863}" dt="2022-07-09T16:11:58.218" v="166"/>
        <pc:sldMkLst>
          <pc:docMk/>
          <pc:sldMk cId="2608817502" sldId="4460"/>
        </pc:sldMkLst>
      </pc:sldChg>
    </pc:docChg>
  </pc:docChgLst>
  <pc:docChgLst>
    <pc:chgData name="Wei, Yun" userId="3c0a1cbb-3ab9-441c-8c05-8c0d18efde62" providerId="ADAL" clId="{6C8115CC-7592-49D1-8851-CD99C3E445E7}"/>
    <pc:docChg chg="undo custSel addSld delSld modSld addSection delSection">
      <pc:chgData name="Wei, Yun" userId="3c0a1cbb-3ab9-441c-8c05-8c0d18efde62" providerId="ADAL" clId="{6C8115CC-7592-49D1-8851-CD99C3E445E7}" dt="2022-06-28T22:49:17.293" v="459" actId="1038"/>
      <pc:docMkLst>
        <pc:docMk/>
      </pc:docMkLst>
      <pc:sldChg chg="addSp delSp modSp mod modAnim">
        <pc:chgData name="Wei, Yun" userId="3c0a1cbb-3ab9-441c-8c05-8c0d18efde62" providerId="ADAL" clId="{6C8115CC-7592-49D1-8851-CD99C3E445E7}" dt="2022-06-28T22:48:20.595" v="450" actId="1076"/>
        <pc:sldMkLst>
          <pc:docMk/>
          <pc:sldMk cId="3936385485" sldId="297"/>
        </pc:sldMkLst>
        <pc:spChg chg="del">
          <ac:chgData name="Wei, Yun" userId="3c0a1cbb-3ab9-441c-8c05-8c0d18efde62" providerId="ADAL" clId="{6C8115CC-7592-49D1-8851-CD99C3E445E7}" dt="2022-06-28T19:21:11.764" v="31" actId="478"/>
          <ac:spMkLst>
            <pc:docMk/>
            <pc:sldMk cId="3936385485" sldId="297"/>
            <ac:spMk id="20" creationId="{84EC7457-B5A5-4C30-837D-7F8780CF2494}"/>
          </ac:spMkLst>
        </pc:spChg>
        <pc:spChg chg="del">
          <ac:chgData name="Wei, Yun" userId="3c0a1cbb-3ab9-441c-8c05-8c0d18efde62" providerId="ADAL" clId="{6C8115CC-7592-49D1-8851-CD99C3E445E7}" dt="2022-06-28T19:21:10.229" v="30" actId="478"/>
          <ac:spMkLst>
            <pc:docMk/>
            <pc:sldMk cId="3936385485" sldId="297"/>
            <ac:spMk id="21" creationId="{58969F12-0A46-47EB-BD9A-BAF83F81C37E}"/>
          </ac:spMkLst>
        </pc:spChg>
        <pc:spChg chg="del">
          <ac:chgData name="Wei, Yun" userId="3c0a1cbb-3ab9-441c-8c05-8c0d18efde62" providerId="ADAL" clId="{6C8115CC-7592-49D1-8851-CD99C3E445E7}" dt="2022-06-28T19:21:28.589" v="36" actId="478"/>
          <ac:spMkLst>
            <pc:docMk/>
            <pc:sldMk cId="3936385485" sldId="297"/>
            <ac:spMk id="25" creationId="{4AE7D04B-33E2-4FE5-B2A6-4A7A82C6435A}"/>
          </ac:spMkLst>
        </pc:spChg>
        <pc:spChg chg="mod">
          <ac:chgData name="Wei, Yun" userId="3c0a1cbb-3ab9-441c-8c05-8c0d18efde62" providerId="ADAL" clId="{6C8115CC-7592-49D1-8851-CD99C3E445E7}" dt="2022-06-28T19:23:10.733" v="225" actId="1038"/>
          <ac:spMkLst>
            <pc:docMk/>
            <pc:sldMk cId="3936385485" sldId="297"/>
            <ac:spMk id="33" creationId="{A19624AC-0281-4FB7-97BF-857B32C390FF}"/>
          </ac:spMkLst>
        </pc:spChg>
        <pc:spChg chg="mod">
          <ac:chgData name="Wei, Yun" userId="3c0a1cbb-3ab9-441c-8c05-8c0d18efde62" providerId="ADAL" clId="{6C8115CC-7592-49D1-8851-CD99C3E445E7}" dt="2022-06-28T19:21:38.570" v="49" actId="1076"/>
          <ac:spMkLst>
            <pc:docMk/>
            <pc:sldMk cId="3936385485" sldId="297"/>
            <ac:spMk id="34" creationId="{A14EC59E-6E0A-406B-B20D-63D4500D0706}"/>
          </ac:spMkLst>
        </pc:spChg>
        <pc:spChg chg="del mod">
          <ac:chgData name="Wei, Yun" userId="3c0a1cbb-3ab9-441c-8c05-8c0d18efde62" providerId="ADAL" clId="{6C8115CC-7592-49D1-8851-CD99C3E445E7}" dt="2022-06-28T19:22:33.053" v="165" actId="478"/>
          <ac:spMkLst>
            <pc:docMk/>
            <pc:sldMk cId="3936385485" sldId="297"/>
            <ac:spMk id="37" creationId="{30F34F7A-92B6-4BF5-8FAF-FD2A3DF74ABB}"/>
          </ac:spMkLst>
        </pc:spChg>
        <pc:spChg chg="mod">
          <ac:chgData name="Wei, Yun" userId="3c0a1cbb-3ab9-441c-8c05-8c0d18efde62" providerId="ADAL" clId="{6C8115CC-7592-49D1-8851-CD99C3E445E7}" dt="2022-06-28T19:23:10.733" v="225" actId="1038"/>
          <ac:spMkLst>
            <pc:docMk/>
            <pc:sldMk cId="3936385485" sldId="297"/>
            <ac:spMk id="38" creationId="{ED0EC3B2-7E7B-40DA-8728-7137DE08C2DB}"/>
          </ac:spMkLst>
        </pc:spChg>
        <pc:graphicFrameChg chg="mod">
          <ac:chgData name="Wei, Yun" userId="3c0a1cbb-3ab9-441c-8c05-8c0d18efde62" providerId="ADAL" clId="{6C8115CC-7592-49D1-8851-CD99C3E445E7}" dt="2022-06-28T19:23:04.947" v="196" actId="1037"/>
          <ac:graphicFrameMkLst>
            <pc:docMk/>
            <pc:sldMk cId="3936385485" sldId="297"/>
            <ac:graphicFrameMk id="14" creationId="{AF91C939-D975-4CF1-B75B-BD2015A54722}"/>
          </ac:graphicFrameMkLst>
        </pc:graphicFrameChg>
        <pc:graphicFrameChg chg="del">
          <ac:chgData name="Wei, Yun" userId="3c0a1cbb-3ab9-441c-8c05-8c0d18efde62" providerId="ADAL" clId="{6C8115CC-7592-49D1-8851-CD99C3E445E7}" dt="2022-06-28T19:21:07.609" v="29" actId="478"/>
          <ac:graphicFrameMkLst>
            <pc:docMk/>
            <pc:sldMk cId="3936385485" sldId="297"/>
            <ac:graphicFrameMk id="17" creationId="{0C474727-DE28-490E-8665-06733F26C0F1}"/>
          </ac:graphicFrameMkLst>
        </pc:graphicFrameChg>
        <pc:graphicFrameChg chg="mod">
          <ac:chgData name="Wei, Yun" userId="3c0a1cbb-3ab9-441c-8c05-8c0d18efde62" providerId="ADAL" clId="{6C8115CC-7592-49D1-8851-CD99C3E445E7}" dt="2022-06-28T19:23:10.733" v="225" actId="1038"/>
          <ac:graphicFrameMkLst>
            <pc:docMk/>
            <pc:sldMk cId="3936385485" sldId="297"/>
            <ac:graphicFrameMk id="32" creationId="{2914A2C0-C436-4749-B52C-BC1B001AECAF}"/>
          </ac:graphicFrameMkLst>
        </pc:graphicFrameChg>
        <pc:picChg chg="mod">
          <ac:chgData name="Wei, Yun" userId="3c0a1cbb-3ab9-441c-8c05-8c0d18efde62" providerId="ADAL" clId="{6C8115CC-7592-49D1-8851-CD99C3E445E7}" dt="2022-06-28T19:23:10.733" v="225" actId="1038"/>
          <ac:picMkLst>
            <pc:docMk/>
            <pc:sldMk cId="3936385485" sldId="297"/>
            <ac:picMk id="31" creationId="{94DFC006-514D-481E-A277-47628AC4A4E7}"/>
          </ac:picMkLst>
        </pc:picChg>
        <pc:picChg chg="del mod">
          <ac:chgData name="Wei, Yun" userId="3c0a1cbb-3ab9-441c-8c05-8c0d18efde62" providerId="ADAL" clId="{6C8115CC-7592-49D1-8851-CD99C3E445E7}" dt="2022-06-28T20:19:29.719" v="254" actId="478"/>
          <ac:picMkLst>
            <pc:docMk/>
            <pc:sldMk cId="3936385485" sldId="297"/>
            <ac:picMk id="35" creationId="{F1C63351-A993-4DBC-A386-2D9F487D95AE}"/>
          </ac:picMkLst>
        </pc:picChg>
        <pc:picChg chg="add mod">
          <ac:chgData name="Wei, Yun" userId="3c0a1cbb-3ab9-441c-8c05-8c0d18efde62" providerId="ADAL" clId="{6C8115CC-7592-49D1-8851-CD99C3E445E7}" dt="2022-06-28T22:48:20.595" v="450" actId="1076"/>
          <ac:picMkLst>
            <pc:docMk/>
            <pc:sldMk cId="3936385485" sldId="297"/>
            <ac:picMk id="40" creationId="{601D9353-14FB-468A-B1AA-48AFB43EC34E}"/>
          </ac:picMkLst>
        </pc:picChg>
        <pc:cxnChg chg="mod">
          <ac:chgData name="Wei, Yun" userId="3c0a1cbb-3ab9-441c-8c05-8c0d18efde62" providerId="ADAL" clId="{6C8115CC-7592-49D1-8851-CD99C3E445E7}" dt="2022-06-28T19:23:35.114" v="252" actId="14100"/>
          <ac:cxnSpMkLst>
            <pc:docMk/>
            <pc:sldMk cId="3936385485" sldId="297"/>
            <ac:cxnSpMk id="18" creationId="{37E9586C-0293-43ED-A78B-7C00FBB10853}"/>
          </ac:cxnSpMkLst>
        </pc:cxnChg>
        <pc:cxnChg chg="mod">
          <ac:chgData name="Wei, Yun" userId="3c0a1cbb-3ab9-441c-8c05-8c0d18efde62" providerId="ADAL" clId="{6C8115CC-7592-49D1-8851-CD99C3E445E7}" dt="2022-06-28T19:23:39.618" v="253" actId="14100"/>
          <ac:cxnSpMkLst>
            <pc:docMk/>
            <pc:sldMk cId="3936385485" sldId="297"/>
            <ac:cxnSpMk id="22" creationId="{D4C36295-473B-4D70-A004-355F2306A963}"/>
          </ac:cxnSpMkLst>
        </pc:cxnChg>
        <pc:cxnChg chg="del">
          <ac:chgData name="Wei, Yun" userId="3c0a1cbb-3ab9-441c-8c05-8c0d18efde62" providerId="ADAL" clId="{6C8115CC-7592-49D1-8851-CD99C3E445E7}" dt="2022-06-28T19:21:40.812" v="51" actId="478"/>
          <ac:cxnSpMkLst>
            <pc:docMk/>
            <pc:sldMk cId="3936385485" sldId="297"/>
            <ac:cxnSpMk id="41" creationId="{C9DC7AA4-1A77-4C56-918B-A7D921DD619E}"/>
          </ac:cxnSpMkLst>
        </pc:cxnChg>
        <pc:cxnChg chg="del">
          <ac:chgData name="Wei, Yun" userId="3c0a1cbb-3ab9-441c-8c05-8c0d18efde62" providerId="ADAL" clId="{6C8115CC-7592-49D1-8851-CD99C3E445E7}" dt="2022-06-28T19:21:40.068" v="50" actId="478"/>
          <ac:cxnSpMkLst>
            <pc:docMk/>
            <pc:sldMk cId="3936385485" sldId="297"/>
            <ac:cxnSpMk id="46" creationId="{A512FBF7-7D2F-45F1-B147-BECD0673C3A5}"/>
          </ac:cxnSpMkLst>
        </pc:cxnChg>
      </pc:sldChg>
      <pc:sldChg chg="addSp delSp modSp del mod">
        <pc:chgData name="Wei, Yun" userId="3c0a1cbb-3ab9-441c-8c05-8c0d18efde62" providerId="ADAL" clId="{6C8115CC-7592-49D1-8851-CD99C3E445E7}" dt="2022-06-28T22:48:06.664" v="448" actId="47"/>
        <pc:sldMkLst>
          <pc:docMk/>
          <pc:sldMk cId="2937256858" sldId="4456"/>
        </pc:sldMkLst>
        <pc:spChg chg="add mod">
          <ac:chgData name="Wei, Yun" userId="3c0a1cbb-3ab9-441c-8c05-8c0d18efde62" providerId="ADAL" clId="{6C8115CC-7592-49D1-8851-CD99C3E445E7}" dt="2022-06-28T20:23:45.863" v="280" actId="1076"/>
          <ac:spMkLst>
            <pc:docMk/>
            <pc:sldMk cId="2937256858" sldId="4456"/>
            <ac:spMk id="2" creationId="{8D61D656-302E-4807-948D-70EDE8047285}"/>
          </ac:spMkLst>
        </pc:spChg>
        <pc:spChg chg="mod">
          <ac:chgData name="Wei, Yun" userId="3c0a1cbb-3ab9-441c-8c05-8c0d18efde62" providerId="ADAL" clId="{6C8115CC-7592-49D1-8851-CD99C3E445E7}" dt="2022-06-28T22:40:07.792" v="320" actId="20577"/>
          <ac:spMkLst>
            <pc:docMk/>
            <pc:sldMk cId="2937256858" sldId="4456"/>
            <ac:spMk id="9" creationId="{9996C2DB-6E20-4D93-A7C2-72261378F698}"/>
          </ac:spMkLst>
        </pc:spChg>
        <pc:spChg chg="add mod">
          <ac:chgData name="Wei, Yun" userId="3c0a1cbb-3ab9-441c-8c05-8c0d18efde62" providerId="ADAL" clId="{6C8115CC-7592-49D1-8851-CD99C3E445E7}" dt="2022-06-28T20:24:24.026" v="311" actId="14100"/>
          <ac:spMkLst>
            <pc:docMk/>
            <pc:sldMk cId="2937256858" sldId="4456"/>
            <ac:spMk id="17" creationId="{1BB19AE7-F556-4056-AE0B-D816D93CE7FC}"/>
          </ac:spMkLst>
        </pc:spChg>
        <pc:graphicFrameChg chg="mod">
          <ac:chgData name="Wei, Yun" userId="3c0a1cbb-3ab9-441c-8c05-8c0d18efde62" providerId="ADAL" clId="{6C8115CC-7592-49D1-8851-CD99C3E445E7}" dt="2022-06-28T22:43:09.621" v="361"/>
          <ac:graphicFrameMkLst>
            <pc:docMk/>
            <pc:sldMk cId="2937256858" sldId="4456"/>
            <ac:graphicFrameMk id="7" creationId="{36BD66AA-5879-4D82-A960-783A7D6661E8}"/>
          </ac:graphicFrameMkLst>
        </pc:graphicFrameChg>
        <pc:graphicFrameChg chg="add del mod">
          <ac:chgData name="Wei, Yun" userId="3c0a1cbb-3ab9-441c-8c05-8c0d18efde62" providerId="ADAL" clId="{6C8115CC-7592-49D1-8851-CD99C3E445E7}" dt="2022-06-28T22:40:22.908" v="322"/>
          <ac:graphicFrameMkLst>
            <pc:docMk/>
            <pc:sldMk cId="2937256858" sldId="4456"/>
            <ac:graphicFrameMk id="18" creationId="{B0CE0E35-3C38-42CB-9290-1F5D865F5D0F}"/>
          </ac:graphicFrameMkLst>
        </pc:graphicFrameChg>
      </pc:sldChg>
      <pc:sldChg chg="addSp delSp modSp add mod modAnim">
        <pc:chgData name="Wei, Yun" userId="3c0a1cbb-3ab9-441c-8c05-8c0d18efde62" providerId="ADAL" clId="{6C8115CC-7592-49D1-8851-CD99C3E445E7}" dt="2022-06-28T22:49:17.293" v="459" actId="1038"/>
        <pc:sldMkLst>
          <pc:docMk/>
          <pc:sldMk cId="1316382587" sldId="4458"/>
        </pc:sldMkLst>
        <pc:spChg chg="mod">
          <ac:chgData name="Wei, Yun" userId="3c0a1cbb-3ab9-441c-8c05-8c0d18efde62" providerId="ADAL" clId="{6C8115CC-7592-49D1-8851-CD99C3E445E7}" dt="2022-06-28T22:46:19.115" v="433" actId="113"/>
          <ac:spMkLst>
            <pc:docMk/>
            <pc:sldMk cId="1316382587" sldId="4458"/>
            <ac:spMk id="2" creationId="{8D61D656-302E-4807-948D-70EDE8047285}"/>
          </ac:spMkLst>
        </pc:spChg>
        <pc:spChg chg="add del mod">
          <ac:chgData name="Wei, Yun" userId="3c0a1cbb-3ab9-441c-8c05-8c0d18efde62" providerId="ADAL" clId="{6C8115CC-7592-49D1-8851-CD99C3E445E7}" dt="2022-06-28T22:45:43.663" v="421" actId="478"/>
          <ac:spMkLst>
            <pc:docMk/>
            <pc:sldMk cId="1316382587" sldId="4458"/>
            <ac:spMk id="4" creationId="{9F92733B-6C51-46CC-8D74-1D629E66ECD9}"/>
          </ac:spMkLst>
        </pc:spChg>
        <pc:spChg chg="add mod">
          <ac:chgData name="Wei, Yun" userId="3c0a1cbb-3ab9-441c-8c05-8c0d18efde62" providerId="ADAL" clId="{6C8115CC-7592-49D1-8851-CD99C3E445E7}" dt="2022-06-28T22:48:38.584" v="453" actId="1582"/>
          <ac:spMkLst>
            <pc:docMk/>
            <pc:sldMk cId="1316382587" sldId="4458"/>
            <ac:spMk id="5" creationId="{EA5BF7E7-A285-40FF-8DC0-6C624923113D}"/>
          </ac:spMkLst>
        </pc:spChg>
        <pc:spChg chg="mod">
          <ac:chgData name="Wei, Yun" userId="3c0a1cbb-3ab9-441c-8c05-8c0d18efde62" providerId="ADAL" clId="{6C8115CC-7592-49D1-8851-CD99C3E445E7}" dt="2022-06-28T22:46:40.776" v="446" actId="1038"/>
          <ac:spMkLst>
            <pc:docMk/>
            <pc:sldMk cId="1316382587" sldId="4458"/>
            <ac:spMk id="9" creationId="{9996C2DB-6E20-4D93-A7C2-72261378F698}"/>
          </ac:spMkLst>
        </pc:spChg>
        <pc:spChg chg="mod">
          <ac:chgData name="Wei, Yun" userId="3c0a1cbb-3ab9-441c-8c05-8c0d18efde62" providerId="ADAL" clId="{6C8115CC-7592-49D1-8851-CD99C3E445E7}" dt="2022-06-28T22:43:35.765" v="387" actId="1076"/>
          <ac:spMkLst>
            <pc:docMk/>
            <pc:sldMk cId="1316382587" sldId="4458"/>
            <ac:spMk id="11" creationId="{9623DCF1-0378-442A-A924-586EFA5B904F}"/>
          </ac:spMkLst>
        </pc:spChg>
        <pc:spChg chg="mod">
          <ac:chgData name="Wei, Yun" userId="3c0a1cbb-3ab9-441c-8c05-8c0d18efde62" providerId="ADAL" clId="{6C8115CC-7592-49D1-8851-CD99C3E445E7}" dt="2022-06-28T22:43:30.857" v="386" actId="1035"/>
          <ac:spMkLst>
            <pc:docMk/>
            <pc:sldMk cId="1316382587" sldId="4458"/>
            <ac:spMk id="12" creationId="{1B4A06B5-229E-410A-976B-9D634DF8A8E6}"/>
          </ac:spMkLst>
        </pc:spChg>
        <pc:spChg chg="mod">
          <ac:chgData name="Wei, Yun" userId="3c0a1cbb-3ab9-441c-8c05-8c0d18efde62" providerId="ADAL" clId="{6C8115CC-7592-49D1-8851-CD99C3E445E7}" dt="2022-06-28T22:43:30.857" v="386" actId="1035"/>
          <ac:spMkLst>
            <pc:docMk/>
            <pc:sldMk cId="1316382587" sldId="4458"/>
            <ac:spMk id="13" creationId="{3274914F-5F1F-4DA4-939C-946DAC3377CB}"/>
          </ac:spMkLst>
        </pc:spChg>
        <pc:spChg chg="mod">
          <ac:chgData name="Wei, Yun" userId="3c0a1cbb-3ab9-441c-8c05-8c0d18efde62" providerId="ADAL" clId="{6C8115CC-7592-49D1-8851-CD99C3E445E7}" dt="2022-06-28T22:43:30.857" v="386" actId="1035"/>
          <ac:spMkLst>
            <pc:docMk/>
            <pc:sldMk cId="1316382587" sldId="4458"/>
            <ac:spMk id="14" creationId="{16928E46-93FC-4017-B01B-BC38029387FD}"/>
          </ac:spMkLst>
        </pc:spChg>
        <pc:spChg chg="mod">
          <ac:chgData name="Wei, Yun" userId="3c0a1cbb-3ab9-441c-8c05-8c0d18efde62" providerId="ADAL" clId="{6C8115CC-7592-49D1-8851-CD99C3E445E7}" dt="2022-06-28T22:43:30.857" v="386" actId="1035"/>
          <ac:spMkLst>
            <pc:docMk/>
            <pc:sldMk cId="1316382587" sldId="4458"/>
            <ac:spMk id="15" creationId="{087A2409-B28C-42FA-B572-A1F435D861E2}"/>
          </ac:spMkLst>
        </pc:spChg>
        <pc:spChg chg="mod">
          <ac:chgData name="Wei, Yun" userId="3c0a1cbb-3ab9-441c-8c05-8c0d18efde62" providerId="ADAL" clId="{6C8115CC-7592-49D1-8851-CD99C3E445E7}" dt="2022-06-28T22:43:30.857" v="386" actId="1035"/>
          <ac:spMkLst>
            <pc:docMk/>
            <pc:sldMk cId="1316382587" sldId="4458"/>
            <ac:spMk id="16" creationId="{8A05B4E6-D5F5-4EE9-B16B-2BB3CCBA33B0}"/>
          </ac:spMkLst>
        </pc:spChg>
        <pc:spChg chg="mod">
          <ac:chgData name="Wei, Yun" userId="3c0a1cbb-3ab9-441c-8c05-8c0d18efde62" providerId="ADAL" clId="{6C8115CC-7592-49D1-8851-CD99C3E445E7}" dt="2022-06-28T22:49:12.708" v="458" actId="1076"/>
          <ac:spMkLst>
            <pc:docMk/>
            <pc:sldMk cId="1316382587" sldId="4458"/>
            <ac:spMk id="17" creationId="{1BB19AE7-F556-4056-AE0B-D816D93CE7FC}"/>
          </ac:spMkLst>
        </pc:spChg>
        <pc:spChg chg="add mod">
          <ac:chgData name="Wei, Yun" userId="3c0a1cbb-3ab9-441c-8c05-8c0d18efde62" providerId="ADAL" clId="{6C8115CC-7592-49D1-8851-CD99C3E445E7}" dt="2022-06-28T22:49:17.293" v="459" actId="1038"/>
          <ac:spMkLst>
            <pc:docMk/>
            <pc:sldMk cId="1316382587" sldId="4458"/>
            <ac:spMk id="19" creationId="{E2876685-B60A-403B-ABD2-B5257BF0CE06}"/>
          </ac:spMkLst>
        </pc:spChg>
        <pc:graphicFrameChg chg="del">
          <ac:chgData name="Wei, Yun" userId="3c0a1cbb-3ab9-441c-8c05-8c0d18efde62" providerId="ADAL" clId="{6C8115CC-7592-49D1-8851-CD99C3E445E7}" dt="2022-06-28T22:41:23.727" v="328" actId="478"/>
          <ac:graphicFrameMkLst>
            <pc:docMk/>
            <pc:sldMk cId="1316382587" sldId="4458"/>
            <ac:graphicFrameMk id="7" creationId="{36BD66AA-5879-4D82-A960-783A7D6661E8}"/>
          </ac:graphicFrameMkLst>
        </pc:graphicFrameChg>
        <pc:graphicFrameChg chg="add mod">
          <ac:chgData name="Wei, Yun" userId="3c0a1cbb-3ab9-441c-8c05-8c0d18efde62" providerId="ADAL" clId="{6C8115CC-7592-49D1-8851-CD99C3E445E7}" dt="2022-06-28T22:46:52.024" v="447"/>
          <ac:graphicFrameMkLst>
            <pc:docMk/>
            <pc:sldMk cId="1316382587" sldId="4458"/>
            <ac:graphicFrameMk id="18" creationId="{C384E309-5D29-45D8-BC24-2B71D46FF16C}"/>
          </ac:graphicFrameMkLst>
        </pc:graphicFrameChg>
        <pc:cxnChg chg="add mod">
          <ac:chgData name="Wei, Yun" userId="3c0a1cbb-3ab9-441c-8c05-8c0d18efde62" providerId="ADAL" clId="{6C8115CC-7592-49D1-8851-CD99C3E445E7}" dt="2022-06-28T22:49:17.293" v="459" actId="1038"/>
          <ac:cxnSpMkLst>
            <pc:docMk/>
            <pc:sldMk cId="1316382587" sldId="4458"/>
            <ac:cxnSpMk id="8" creationId="{2A452A82-C1A0-4C37-814C-1DC66D3AA129}"/>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https://trccompanies.sharepoint.com/sites/AE-Projects/PCECode/Shared%20Documents/Task%205%20-%20Technical%20Assistance%20to%20Municipalities%20for%20Adoption/2022%20Code%20Planning/EV%20Reach%20Codes%202.1%20Costs%20and%20Option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2.xml"/><Relationship Id="rId4" Type="http://schemas.openxmlformats.org/officeDocument/2006/relationships/oleObject" Target="file:///C:\Users\pdelforge\Dropbox%20(NRDC)\SHARED\Building%20Decarbonization\Costs\Gas%20and%20electric%20rate%20tracking.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Adopted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Silicon Valley Clean Energy</c:v>
                </c:pt>
                <c:pt idx="2">
                  <c:v>Peninsula Clean Energy</c:v>
                </c:pt>
                <c:pt idx="3">
                  <c:v>East Bay Community Energy</c:v>
                </c:pt>
              </c:strCache>
            </c:strRef>
          </c:cat>
          <c:val>
            <c:numRef>
              <c:f>Sheet1!$B$2:$B$5</c:f>
              <c:numCache>
                <c:formatCode>General</c:formatCode>
                <c:ptCount val="4"/>
                <c:pt idx="0">
                  <c:v>30</c:v>
                </c:pt>
                <c:pt idx="1">
                  <c:v>12</c:v>
                </c:pt>
                <c:pt idx="2">
                  <c:v>12</c:v>
                </c:pt>
                <c:pt idx="3">
                  <c:v>6</c:v>
                </c:pt>
              </c:numCache>
            </c:numRef>
          </c:val>
          <c:extLst>
            <c:ext xmlns:c16="http://schemas.microsoft.com/office/drawing/2014/chart" uri="{C3380CC4-5D6E-409C-BE32-E72D297353CC}">
              <c16:uniqueId val="{00000000-17C0-4D81-BF57-33C36C6F3178}"/>
            </c:ext>
          </c:extLst>
        </c:ser>
        <c:ser>
          <c:idx val="1"/>
          <c:order val="1"/>
          <c:tx>
            <c:strRef>
              <c:f>Sheet1!$C$1</c:f>
              <c:strCache>
                <c:ptCount val="1"/>
                <c:pt idx="0">
                  <c:v>Not Yet Adopted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Silicon Valley Clean Energy</c:v>
                </c:pt>
                <c:pt idx="2">
                  <c:v>Peninsula Clean Energy</c:v>
                </c:pt>
                <c:pt idx="3">
                  <c:v>East Bay Community Energy</c:v>
                </c:pt>
              </c:strCache>
            </c:strRef>
          </c:cat>
          <c:val>
            <c:numRef>
              <c:f>Sheet1!$C$2:$C$5</c:f>
              <c:numCache>
                <c:formatCode>General</c:formatCode>
                <c:ptCount val="4"/>
                <c:pt idx="0">
                  <c:v>19</c:v>
                </c:pt>
                <c:pt idx="1">
                  <c:v>1</c:v>
                </c:pt>
                <c:pt idx="2">
                  <c:v>9</c:v>
                </c:pt>
                <c:pt idx="3">
                  <c:v>9</c:v>
                </c:pt>
              </c:numCache>
            </c:numRef>
          </c:val>
          <c:extLst>
            <c:ext xmlns:c16="http://schemas.microsoft.com/office/drawing/2014/chart" uri="{C3380CC4-5D6E-409C-BE32-E72D297353CC}">
              <c16:uniqueId val="{00000001-17C0-4D81-BF57-33C36C6F3178}"/>
            </c:ext>
          </c:extLst>
        </c:ser>
        <c:dLbls>
          <c:showLegendKey val="0"/>
          <c:showVal val="0"/>
          <c:showCatName val="0"/>
          <c:showSerName val="0"/>
          <c:showPercent val="0"/>
          <c:showBubbleSize val="0"/>
        </c:dLbls>
        <c:gapWidth val="37"/>
        <c:overlap val="100"/>
        <c:axId val="1670328447"/>
        <c:axId val="1670329695"/>
      </c:barChart>
      <c:catAx>
        <c:axId val="1670328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crossAx val="1670329695"/>
        <c:crosses val="autoZero"/>
        <c:auto val="1"/>
        <c:lblAlgn val="ctr"/>
        <c:lblOffset val="100"/>
        <c:noMultiLvlLbl val="0"/>
      </c:catAx>
      <c:valAx>
        <c:axId val="1670329695"/>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crossAx val="1670328447"/>
        <c:crosses val="autoZero"/>
        <c:crossBetween val="between"/>
        <c:majorUnit val="10"/>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sz="1600">
          <a:solidFill>
            <a:schemeClr val="dk1"/>
          </a:solidFill>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spPr>
            <a:solidFill>
              <a:schemeClr val="accent6">
                <a:lumMod val="75000"/>
              </a:schemeClr>
            </a:solidFill>
            <a:ln w="19050">
              <a:solidFill>
                <a:schemeClr val="bg1"/>
              </a:solidFill>
            </a:ln>
          </c:spPr>
          <c:dPt>
            <c:idx val="0"/>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01-F567-47D8-A71A-8600CBEAC7A7}"/>
              </c:ext>
            </c:extLst>
          </c:dPt>
          <c:dPt>
            <c:idx val="1"/>
            <c:bubble3D val="0"/>
            <c:spPr>
              <a:solidFill>
                <a:srgbClr val="FFC000"/>
              </a:solidFill>
              <a:ln w="19050">
                <a:solidFill>
                  <a:schemeClr val="bg1"/>
                </a:solidFill>
              </a:ln>
              <a:effectLst/>
            </c:spPr>
            <c:extLst>
              <c:ext xmlns:c16="http://schemas.microsoft.com/office/drawing/2014/chart" uri="{C3380CC4-5D6E-409C-BE32-E72D297353CC}">
                <c16:uniqueId val="{00000003-F567-47D8-A71A-8600CBEAC7A7}"/>
              </c:ext>
            </c:extLst>
          </c:dPt>
          <c:dPt>
            <c:idx val="2"/>
            <c:bubble3D val="0"/>
            <c:spPr>
              <a:solidFill>
                <a:srgbClr val="92D050"/>
              </a:solidFill>
              <a:ln w="19050">
                <a:solidFill>
                  <a:schemeClr val="bg1"/>
                </a:solidFill>
              </a:ln>
              <a:effectLst/>
            </c:spPr>
            <c:extLst>
              <c:ext xmlns:c16="http://schemas.microsoft.com/office/drawing/2014/chart" uri="{C3380CC4-5D6E-409C-BE32-E72D297353CC}">
                <c16:uniqueId val="{00000006-F567-47D8-A71A-8600CBEAC7A7}"/>
              </c:ext>
            </c:extLst>
          </c:dPt>
          <c:val>
            <c:numRef>
              <c:f>Sheet1!$K$4:$K$6</c:f>
              <c:numCache>
                <c:formatCode>General</c:formatCode>
                <c:ptCount val="3"/>
                <c:pt idx="0">
                  <c:v>15</c:v>
                </c:pt>
                <c:pt idx="1">
                  <c:v>85</c:v>
                </c:pt>
                <c:pt idx="2">
                  <c:v>0</c:v>
                </c:pt>
              </c:numCache>
            </c:numRef>
          </c:val>
          <c:extLst>
            <c:ext xmlns:c16="http://schemas.microsoft.com/office/drawing/2014/chart" uri="{C3380CC4-5D6E-409C-BE32-E72D297353CC}">
              <c16:uniqueId val="{00000004-F567-47D8-A71A-8600CBEAC7A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3A1E-4CC6-A260-5373715D8F3E}"/>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3A1E-4CC6-A260-5373715D8F3E}"/>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3A1E-4CC6-A260-5373715D8F3E}"/>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3A1E-4CC6-A260-5373715D8F3E}"/>
              </c:ext>
            </c:extLst>
          </c:dPt>
          <c:cat>
            <c:strRef>
              <c:f>Sheet1!$A$2:$A$5</c:f>
              <c:strCache>
                <c:ptCount val="4"/>
                <c:pt idx="0">
                  <c:v>EVCS</c:v>
                </c:pt>
                <c:pt idx="1">
                  <c:v>EV L1 Ready</c:v>
                </c:pt>
                <c:pt idx="2">
                  <c:v>EV Capable</c:v>
                </c:pt>
                <c:pt idx="3">
                  <c:v>No charger</c:v>
                </c:pt>
              </c:strCache>
            </c:strRef>
          </c:cat>
          <c:val>
            <c:numRef>
              <c:f>Sheet1!$B$2:$B$5</c:f>
              <c:numCache>
                <c:formatCode>0%</c:formatCode>
                <c:ptCount val="4"/>
                <c:pt idx="0">
                  <c:v>0.4</c:v>
                </c:pt>
                <c:pt idx="1">
                  <c:v>0.6</c:v>
                </c:pt>
              </c:numCache>
            </c:numRef>
          </c:val>
          <c:extLst>
            <c:ext xmlns:c16="http://schemas.microsoft.com/office/drawing/2014/chart" uri="{C3380CC4-5D6E-409C-BE32-E72D297353CC}">
              <c16:uniqueId val="{00000008-3A1E-4CC6-A260-5373715D8F3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80" b="1" i="0" u="none" strike="noStrike" kern="1200" spc="0" baseline="0">
                <a:solidFill>
                  <a:schemeClr val="accent1"/>
                </a:solidFill>
                <a:latin typeface="+mn-lt"/>
                <a:ea typeface="+mn-ea"/>
                <a:cs typeface="+mn-cs"/>
              </a:defRPr>
            </a:pPr>
            <a:r>
              <a:rPr lang="en-US" sz="1680" b="1" i="0" u="none" strike="noStrike" kern="1200" spc="0" baseline="0" dirty="0">
                <a:solidFill>
                  <a:schemeClr val="accent1"/>
                </a:solidFill>
                <a:latin typeface="+mn-lt"/>
                <a:ea typeface="+mn-ea"/>
                <a:cs typeface="+mn-cs"/>
              </a:rPr>
              <a:t>EV Infrastructure Cost for 100-Dwelling Multifamily Building</a:t>
            </a:r>
          </a:p>
        </c:rich>
      </c:tx>
      <c:overlay val="0"/>
      <c:spPr>
        <a:noFill/>
        <a:ln>
          <a:noFill/>
        </a:ln>
        <a:effectLst/>
      </c:spPr>
      <c:txPr>
        <a:bodyPr rot="0" spcFirstLastPara="1" vertOverflow="ellipsis" vert="horz" wrap="square" anchor="ctr" anchorCtr="1"/>
        <a:lstStyle/>
        <a:p>
          <a:pPr algn="ctr" rtl="0">
            <a:defRPr lang="en-US" sz="1680"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10290016097612464"/>
          <c:y val="0.18536009395596634"/>
          <c:w val="0.69889341783118586"/>
          <c:h val="0.64212936388104225"/>
        </c:manualLayout>
      </c:layout>
      <c:barChart>
        <c:barDir val="col"/>
        <c:grouping val="stacked"/>
        <c:varyColors val="0"/>
        <c:ser>
          <c:idx val="0"/>
          <c:order val="0"/>
          <c:tx>
            <c:strRef>
              <c:f>'Chart w LPL2 option'!$C$29</c:f>
              <c:strCache>
                <c:ptCount val="1"/>
                <c:pt idx="0">
                  <c:v>L2 EVCS</c:v>
                </c:pt>
              </c:strCache>
            </c:strRef>
          </c:tx>
          <c:spPr>
            <a:pattFill prst="pct80">
              <a:fgClr>
                <a:schemeClr val="accent6">
                  <a:lumMod val="50000"/>
                </a:schemeClr>
              </a:fgClr>
              <a:bgClr>
                <a:schemeClr val="bg1"/>
              </a:bgClr>
            </a:pattFill>
            <a:ln>
              <a:noFill/>
            </a:ln>
            <a:effectLst/>
          </c:spPr>
          <c:invertIfNegative val="0"/>
          <c:cat>
            <c:strRef>
              <c:f>'Chart w LPL2 option'!$D$28:$H$28</c:f>
              <c:strCache>
                <c:ptCount val="4"/>
                <c:pt idx="0">
                  <c:v>2019 Reach Code</c:v>
                </c:pt>
                <c:pt idx="1">
                  <c:v>2022 CALGreen</c:v>
                </c:pt>
                <c:pt idx="2">
                  <c:v>2022 Reach Code
 - with L1 Ready</c:v>
                </c:pt>
                <c:pt idx="3">
                  <c:v>2022 Reach Code
 - with low power L2</c:v>
                </c:pt>
              </c:strCache>
              <c:extLst/>
            </c:strRef>
          </c:cat>
          <c:val>
            <c:numRef>
              <c:f>'Chart w LPL2 option'!$D$29:$H$29</c:f>
              <c:numCache>
                <c:formatCode>_("$"* #,##0_);_("$"* \(#,##0\);_("$"* "-"??_);_(@_)</c:formatCode>
                <c:ptCount val="4"/>
                <c:pt idx="1">
                  <c:v>37525.574999999997</c:v>
                </c:pt>
              </c:numCache>
              <c:extLst/>
            </c:numRef>
          </c:val>
          <c:extLst>
            <c:ext xmlns:c16="http://schemas.microsoft.com/office/drawing/2014/chart" uri="{C3380CC4-5D6E-409C-BE32-E72D297353CC}">
              <c16:uniqueId val="{00000000-337E-45A9-B734-C5D45D374195}"/>
            </c:ext>
          </c:extLst>
        </c:ser>
        <c:ser>
          <c:idx val="1"/>
          <c:order val="1"/>
          <c:tx>
            <c:strRef>
              <c:f>'Chart w LPL2 option'!$C$30</c:f>
              <c:strCache>
                <c:ptCount val="1"/>
                <c:pt idx="0">
                  <c:v>L2 EVCS + Load Management</c:v>
                </c:pt>
              </c:strCache>
            </c:strRef>
          </c:tx>
          <c:spPr>
            <a:solidFill>
              <a:schemeClr val="accent6">
                <a:lumMod val="50000"/>
              </a:schemeClr>
            </a:solidFill>
            <a:ln>
              <a:noFill/>
            </a:ln>
            <a:effectLst/>
          </c:spPr>
          <c:invertIfNegative val="0"/>
          <c:cat>
            <c:strRef>
              <c:f>'Chart w LPL2 option'!$D$28:$H$28</c:f>
              <c:strCache>
                <c:ptCount val="4"/>
                <c:pt idx="0">
                  <c:v>2019 Reach Code</c:v>
                </c:pt>
                <c:pt idx="1">
                  <c:v>2022 CALGreen</c:v>
                </c:pt>
                <c:pt idx="2">
                  <c:v>2022 Reach Code
 - with L1 Ready</c:v>
                </c:pt>
                <c:pt idx="3">
                  <c:v>2022 Reach Code
 - with low power L2</c:v>
                </c:pt>
              </c:strCache>
              <c:extLst/>
            </c:strRef>
          </c:cat>
          <c:val>
            <c:numRef>
              <c:f>'Chart w LPL2 option'!$D$30:$H$30</c:f>
              <c:numCache>
                <c:formatCode>General</c:formatCode>
                <c:ptCount val="4"/>
                <c:pt idx="0" formatCode="_(&quot;$&quot;* #,##0_);_(&quot;$&quot;* \(#,##0\);_(&quot;$&quot;* &quot;-&quot;??_);_(@_)">
                  <c:v>72615.875</c:v>
                </c:pt>
                <c:pt idx="2" formatCode="_(&quot;$&quot;* #,##0_);_(&quot;$&quot;* \(#,##0\);_(&quot;$&quot;* &quot;-&quot;??_);_(@_)">
                  <c:v>116185.4</c:v>
                </c:pt>
                <c:pt idx="3" formatCode="_(&quot;$&quot;* #,##0_);_(&quot;$&quot;* \(#,##0\);_(&quot;$&quot;* &quot;-&quot;??_);_(@_)">
                  <c:v>43569.524999999994</c:v>
                </c:pt>
              </c:numCache>
              <c:extLst/>
            </c:numRef>
          </c:val>
          <c:extLst>
            <c:ext xmlns:c16="http://schemas.microsoft.com/office/drawing/2014/chart" uri="{C3380CC4-5D6E-409C-BE32-E72D297353CC}">
              <c16:uniqueId val="{00000001-337E-45A9-B734-C5D45D374195}"/>
            </c:ext>
          </c:extLst>
        </c:ser>
        <c:ser>
          <c:idx val="2"/>
          <c:order val="2"/>
          <c:tx>
            <c:strRef>
              <c:f>'Chart w LPL2 option'!$C$31</c:f>
              <c:strCache>
                <c:ptCount val="1"/>
                <c:pt idx="0">
                  <c:v>Low Power L2 Ready</c:v>
                </c:pt>
              </c:strCache>
            </c:strRef>
          </c:tx>
          <c:spPr>
            <a:solidFill>
              <a:schemeClr val="accent4"/>
            </a:solidFill>
            <a:ln>
              <a:noFill/>
            </a:ln>
            <a:effectLst/>
          </c:spPr>
          <c:invertIfNegative val="0"/>
          <c:cat>
            <c:strRef>
              <c:f>'Chart w LPL2 option'!$D$28:$H$28</c:f>
              <c:strCache>
                <c:ptCount val="4"/>
                <c:pt idx="0">
                  <c:v>2019 Reach Code</c:v>
                </c:pt>
                <c:pt idx="1">
                  <c:v>2022 CALGreen</c:v>
                </c:pt>
                <c:pt idx="2">
                  <c:v>2022 Reach Code
 - with L1 Ready</c:v>
                </c:pt>
                <c:pt idx="3">
                  <c:v>2022 Reach Code
 - with low power L2</c:v>
                </c:pt>
              </c:strCache>
              <c:extLst/>
            </c:strRef>
          </c:cat>
          <c:val>
            <c:numRef>
              <c:f>'Chart w LPL2 option'!$D$31:$H$31</c:f>
              <c:numCache>
                <c:formatCode>_("$"* #,##0_);_("$"* \(#,##0\);_("$"* "-"??_);_(@_)</c:formatCode>
                <c:ptCount val="4"/>
                <c:pt idx="1">
                  <c:v>81098.812499999985</c:v>
                </c:pt>
                <c:pt idx="3">
                  <c:v>183823.97499999998</c:v>
                </c:pt>
              </c:numCache>
              <c:extLst/>
            </c:numRef>
          </c:val>
          <c:extLst>
            <c:ext xmlns:c16="http://schemas.microsoft.com/office/drawing/2014/chart" uri="{C3380CC4-5D6E-409C-BE32-E72D297353CC}">
              <c16:uniqueId val="{00000002-337E-45A9-B734-C5D45D374195}"/>
            </c:ext>
          </c:extLst>
        </c:ser>
        <c:ser>
          <c:idx val="3"/>
          <c:order val="3"/>
          <c:tx>
            <c:strRef>
              <c:f>'Chart w LPL2 option'!$C$32</c:f>
              <c:strCache>
                <c:ptCount val="1"/>
                <c:pt idx="0">
                  <c:v>L1 Ready</c:v>
                </c:pt>
              </c:strCache>
            </c:strRef>
          </c:tx>
          <c:spPr>
            <a:solidFill>
              <a:srgbClr val="92D050"/>
            </a:solidFill>
            <a:ln>
              <a:noFill/>
            </a:ln>
            <a:effectLst/>
          </c:spPr>
          <c:invertIfNegative val="0"/>
          <c:cat>
            <c:strRef>
              <c:f>'Chart w LPL2 option'!$D$28:$H$28</c:f>
              <c:strCache>
                <c:ptCount val="4"/>
                <c:pt idx="0">
                  <c:v>2019 Reach Code</c:v>
                </c:pt>
                <c:pt idx="1">
                  <c:v>2022 CALGreen</c:v>
                </c:pt>
                <c:pt idx="2">
                  <c:v>2022 Reach Code
 - with L1 Ready</c:v>
                </c:pt>
                <c:pt idx="3">
                  <c:v>2022 Reach Code
 - with low power L2</c:v>
                </c:pt>
              </c:strCache>
              <c:extLst/>
            </c:strRef>
          </c:cat>
          <c:val>
            <c:numRef>
              <c:f>'Chart w LPL2 option'!$D$32:$H$32</c:f>
              <c:numCache>
                <c:formatCode>General</c:formatCode>
                <c:ptCount val="4"/>
                <c:pt idx="0" formatCode="_(&quot;$&quot;* #,##0_);_(&quot;$&quot;* \(#,##0\);_(&quot;$&quot;* &quot;-&quot;??_);_(@_)">
                  <c:v>97500</c:v>
                </c:pt>
                <c:pt idx="2" formatCode="_(&quot;$&quot;* #,##0_);_(&quot;$&quot;* \(#,##0\);_(&quot;$&quot;* &quot;-&quot;??_);_(@_)">
                  <c:v>78000</c:v>
                </c:pt>
              </c:numCache>
              <c:extLst/>
            </c:numRef>
          </c:val>
          <c:extLst>
            <c:ext xmlns:c16="http://schemas.microsoft.com/office/drawing/2014/chart" uri="{C3380CC4-5D6E-409C-BE32-E72D297353CC}">
              <c16:uniqueId val="{00000003-337E-45A9-B734-C5D45D374195}"/>
            </c:ext>
          </c:extLst>
        </c:ser>
        <c:ser>
          <c:idx val="4"/>
          <c:order val="4"/>
          <c:tx>
            <c:strRef>
              <c:f>'Chart w LPL2 option'!$C$33</c:f>
              <c:strCache>
                <c:ptCount val="1"/>
                <c:pt idx="0">
                  <c:v>L2 EV Capable</c:v>
                </c:pt>
              </c:strCache>
            </c:strRef>
          </c:tx>
          <c:spPr>
            <a:solidFill>
              <a:srgbClr val="00B0F0"/>
            </a:solidFill>
            <a:ln>
              <a:noFill/>
            </a:ln>
            <a:effectLst/>
          </c:spPr>
          <c:invertIfNegative val="0"/>
          <c:cat>
            <c:strRef>
              <c:f>'Chart w LPL2 option'!$D$28:$H$28</c:f>
              <c:strCache>
                <c:ptCount val="4"/>
                <c:pt idx="0">
                  <c:v>2019 Reach Code</c:v>
                </c:pt>
                <c:pt idx="1">
                  <c:v>2022 CALGreen</c:v>
                </c:pt>
                <c:pt idx="2">
                  <c:v>2022 Reach Code
 - with L1 Ready</c:v>
                </c:pt>
                <c:pt idx="3">
                  <c:v>2022 Reach Code
 - with low power L2</c:v>
                </c:pt>
              </c:strCache>
              <c:extLst/>
            </c:strRef>
          </c:cat>
          <c:val>
            <c:numRef>
              <c:f>'Chart w LPL2 option'!$D$33:$H$33</c:f>
              <c:numCache>
                <c:formatCode>_("$"* #,##0_);_("$"* \(#,##0\);_("$"* "-"??_);_(@_)</c:formatCode>
                <c:ptCount val="4"/>
                <c:pt idx="1">
                  <c:v>27796.274999999994</c:v>
                </c:pt>
              </c:numCache>
              <c:extLst/>
            </c:numRef>
          </c:val>
          <c:extLst>
            <c:ext xmlns:c16="http://schemas.microsoft.com/office/drawing/2014/chart" uri="{C3380CC4-5D6E-409C-BE32-E72D297353CC}">
              <c16:uniqueId val="{00000004-337E-45A9-B734-C5D45D374195}"/>
            </c:ext>
          </c:extLst>
        </c:ser>
        <c:dLbls>
          <c:showLegendKey val="0"/>
          <c:showVal val="0"/>
          <c:showCatName val="0"/>
          <c:showSerName val="0"/>
          <c:showPercent val="0"/>
          <c:showBubbleSize val="0"/>
        </c:dLbls>
        <c:gapWidth val="219"/>
        <c:overlap val="100"/>
        <c:axId val="1942239696"/>
        <c:axId val="1942240944"/>
      </c:barChart>
      <c:catAx>
        <c:axId val="194223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42240944"/>
        <c:crosses val="autoZero"/>
        <c:auto val="1"/>
        <c:lblAlgn val="ctr"/>
        <c:lblOffset val="100"/>
        <c:noMultiLvlLbl val="0"/>
      </c:catAx>
      <c:valAx>
        <c:axId val="19422409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42239696"/>
        <c:crosses val="autoZero"/>
        <c:crossBetween val="between"/>
        <c:majorUnit val="50000"/>
      </c:valAx>
      <c:spPr>
        <a:noFill/>
        <a:ln>
          <a:noFill/>
        </a:ln>
        <a:effectLst/>
      </c:spPr>
    </c:plotArea>
    <c:legend>
      <c:legendPos val="r"/>
      <c:layout>
        <c:manualLayout>
          <c:xMode val="edge"/>
          <c:yMode val="edge"/>
          <c:x val="0.80203351826530667"/>
          <c:y val="0.20488649445135151"/>
          <c:w val="0.1899824497985656"/>
          <c:h val="0.6097332862631936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solidFill>
              <a:ln w="19050">
                <a:solidFill>
                  <a:schemeClr val="lt1"/>
                </a:solidFill>
              </a:ln>
              <a:effectLst/>
            </c:spPr>
            <c:extLst>
              <c:ext xmlns:c16="http://schemas.microsoft.com/office/drawing/2014/chart" uri="{C3380CC4-5D6E-409C-BE32-E72D297353CC}">
                <c16:uniqueId val="{00000001-14E2-4760-BA86-3D15A335948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4E2-4760-BA86-3D15A3359487}"/>
              </c:ext>
            </c:extLst>
          </c:dPt>
          <c:dLbls>
            <c:dLbl>
              <c:idx val="1"/>
              <c:delete val="1"/>
              <c:extLst>
                <c:ext xmlns:c15="http://schemas.microsoft.com/office/drawing/2012/chart" uri="{CE6537A1-D6FC-4f65-9D91-7224C49458BB}"/>
                <c:ext xmlns:c16="http://schemas.microsoft.com/office/drawing/2014/chart" uri="{C3380CC4-5D6E-409C-BE32-E72D297353CC}">
                  <c16:uniqueId val="{00000003-14E2-4760-BA86-3D15A335948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val>
            <c:numRef>
              <c:f>Sheet1!$G$4:$G$5</c:f>
              <c:numCache>
                <c:formatCode>General</c:formatCode>
                <c:ptCount val="2"/>
                <c:pt idx="0">
                  <c:v>6</c:v>
                </c:pt>
                <c:pt idx="1">
                  <c:v>94</c:v>
                </c:pt>
              </c:numCache>
            </c:numRef>
          </c:val>
          <c:extLst>
            <c:ext xmlns:c16="http://schemas.microsoft.com/office/drawing/2014/chart" uri="{C3380CC4-5D6E-409C-BE32-E72D297353CC}">
              <c16:uniqueId val="{00000004-14E2-4760-BA86-3D15A335948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Infrastructure</c:v>
                </c:pt>
              </c:strCache>
            </c:strRef>
          </c:tx>
          <c:spPr>
            <a:solidFill>
              <a:schemeClr val="bg1">
                <a:lumMod val="75000"/>
              </a:schemeClr>
            </a:solidFill>
          </c:spPr>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91F4-4D80-8809-0B3D70969A5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1F4-4D80-8809-0B3D70969A56}"/>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91F4-4D80-8809-0B3D70969A56}"/>
              </c:ext>
            </c:extLst>
          </c:dPt>
          <c:cat>
            <c:strRef>
              <c:f>Sheet1!$A$2:$A$4</c:f>
              <c:strCache>
                <c:ptCount val="3"/>
                <c:pt idx="0">
                  <c:v>EVCS</c:v>
                </c:pt>
                <c:pt idx="1">
                  <c:v>EV Capable</c:v>
                </c:pt>
                <c:pt idx="2">
                  <c:v>Nothing</c:v>
                </c:pt>
              </c:strCache>
            </c:strRef>
          </c:cat>
          <c:val>
            <c:numRef>
              <c:f>Sheet1!$B$2:$B$4</c:f>
              <c:numCache>
                <c:formatCode>General</c:formatCode>
                <c:ptCount val="3"/>
                <c:pt idx="0">
                  <c:v>0.05</c:v>
                </c:pt>
                <c:pt idx="1">
                  <c:v>0.15</c:v>
                </c:pt>
                <c:pt idx="2">
                  <c:v>0.79999999999999993</c:v>
                </c:pt>
              </c:numCache>
            </c:numRef>
          </c:val>
          <c:extLst>
            <c:ext xmlns:c16="http://schemas.microsoft.com/office/drawing/2014/chart" uri="{C3380CC4-5D6E-409C-BE32-E72D297353CC}">
              <c16:uniqueId val="{00000006-91F4-4D80-8809-0B3D70969A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Infrastructure</c:v>
                </c:pt>
              </c:strCache>
            </c:strRef>
          </c:tx>
          <c:spPr>
            <a:solidFill>
              <a:schemeClr val="bg1">
                <a:lumMod val="75000"/>
              </a:schemeClr>
            </a:solidFill>
          </c:spPr>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F3AA-49E2-8432-F657206680C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3AA-49E2-8432-F657206680CB}"/>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F3AA-49E2-8432-F657206680CB}"/>
              </c:ext>
            </c:extLst>
          </c:dPt>
          <c:cat>
            <c:strRef>
              <c:f>Sheet1!$A$2:$A$4</c:f>
              <c:strCache>
                <c:ptCount val="3"/>
                <c:pt idx="0">
                  <c:v>EVCS</c:v>
                </c:pt>
                <c:pt idx="1">
                  <c:v>EV Capable</c:v>
                </c:pt>
                <c:pt idx="2">
                  <c:v>Nothing</c:v>
                </c:pt>
              </c:strCache>
            </c:strRef>
          </c:cat>
          <c:val>
            <c:numRef>
              <c:f>Sheet1!$B$2:$B$4</c:f>
              <c:numCache>
                <c:formatCode>General</c:formatCode>
                <c:ptCount val="3"/>
                <c:pt idx="0">
                  <c:v>0.2</c:v>
                </c:pt>
                <c:pt idx="1">
                  <c:v>0.3</c:v>
                </c:pt>
                <c:pt idx="2">
                  <c:v>0.49999999999999994</c:v>
                </c:pt>
              </c:numCache>
            </c:numRef>
          </c:val>
          <c:extLst>
            <c:ext xmlns:c16="http://schemas.microsoft.com/office/drawing/2014/chart" uri="{C3380CC4-5D6E-409C-BE32-E72D297353CC}">
              <c16:uniqueId val="{00000006-F3AA-49E2-8432-F657206680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Infrastructure</c:v>
                </c:pt>
              </c:strCache>
            </c:strRef>
          </c:tx>
          <c:spPr>
            <a:solidFill>
              <a:schemeClr val="bg1">
                <a:lumMod val="75000"/>
              </a:schemeClr>
            </a:solidFill>
          </c:spPr>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8673-42A0-A643-28E44894A4F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8673-42A0-A643-28E44894A4FE}"/>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8673-42A0-A643-28E44894A4FE}"/>
              </c:ext>
            </c:extLst>
          </c:dPt>
          <c:cat>
            <c:strRef>
              <c:f>Sheet1!$A$2:$A$4</c:f>
              <c:strCache>
                <c:ptCount val="3"/>
                <c:pt idx="0">
                  <c:v>EVCS</c:v>
                </c:pt>
                <c:pt idx="1">
                  <c:v>EV Capable</c:v>
                </c:pt>
                <c:pt idx="2">
                  <c:v>Nothing</c:v>
                </c:pt>
              </c:strCache>
            </c:strRef>
          </c:cat>
          <c:val>
            <c:numRef>
              <c:f>Sheet1!$B$2:$B$4</c:f>
              <c:numCache>
                <c:formatCode>General</c:formatCode>
                <c:ptCount val="3"/>
                <c:pt idx="0">
                  <c:v>0.1</c:v>
                </c:pt>
                <c:pt idx="1">
                  <c:v>0.1</c:v>
                </c:pt>
                <c:pt idx="2">
                  <c:v>0.8</c:v>
                </c:pt>
              </c:numCache>
            </c:numRef>
          </c:val>
          <c:extLst>
            <c:ext xmlns:c16="http://schemas.microsoft.com/office/drawing/2014/chart" uri="{C3380CC4-5D6E-409C-BE32-E72D297353CC}">
              <c16:uniqueId val="{00000006-8673-42A0-A643-28E44894A4F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baseline="0">
                <a:solidFill>
                  <a:schemeClr val="dk1">
                    <a:lumMod val="75000"/>
                    <a:lumOff val="25000"/>
                  </a:schemeClr>
                </a:solidFill>
                <a:latin typeface="+mn-lt"/>
                <a:ea typeface="+mn-ea"/>
                <a:cs typeface="+mn-cs"/>
              </a:defRPr>
            </a:pPr>
            <a:r>
              <a:rPr lang="en-US" dirty="0"/>
              <a:t>CA Residential Gas and Electricity Prices</a:t>
            </a:r>
          </a:p>
        </c:rich>
      </c:tx>
      <c:overlay val="0"/>
      <c:spPr>
        <a:noFill/>
        <a:ln>
          <a:noFill/>
        </a:ln>
        <a:effectLst/>
      </c:spPr>
      <c:txPr>
        <a:bodyPr rot="0" spcFirstLastPara="1" vertOverflow="ellipsis" vert="horz" wrap="square" anchor="ctr" anchorCtr="1"/>
        <a:lstStyle/>
        <a:p>
          <a:pPr>
            <a:defRPr sz="126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Analysis!$R$3</c:f>
              <c:strCache>
                <c:ptCount val="1"/>
                <c:pt idx="0">
                  <c:v>Gas</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anchor="ctr" anchorCtr="1"/>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Analysis!$Q$15:$Q$21</c:f>
              <c:numCache>
                <c:formatCode>General</c:formatCode>
                <c:ptCount val="7"/>
                <c:pt idx="0">
                  <c:v>2012</c:v>
                </c:pt>
                <c:pt idx="1">
                  <c:v>2013</c:v>
                </c:pt>
                <c:pt idx="2">
                  <c:v>2014</c:v>
                </c:pt>
                <c:pt idx="3">
                  <c:v>2015</c:v>
                </c:pt>
                <c:pt idx="4">
                  <c:v>2016</c:v>
                </c:pt>
                <c:pt idx="5">
                  <c:v>2017</c:v>
                </c:pt>
                <c:pt idx="6">
                  <c:v>2018</c:v>
                </c:pt>
              </c:numCache>
            </c:numRef>
          </c:cat>
          <c:val>
            <c:numRef>
              <c:f>Analysis!$R$15:$R$21</c:f>
              <c:numCache>
                <c:formatCode>0</c:formatCode>
                <c:ptCount val="7"/>
                <c:pt idx="0">
                  <c:v>100</c:v>
                </c:pt>
                <c:pt idx="1">
                  <c:v>109.61486909123404</c:v>
                </c:pt>
                <c:pt idx="2">
                  <c:v>125.7260298454115</c:v>
                </c:pt>
                <c:pt idx="3">
                  <c:v>122.60745241712094</c:v>
                </c:pt>
                <c:pt idx="4">
                  <c:v>128.0403895987848</c:v>
                </c:pt>
                <c:pt idx="5">
                  <c:v>133.50013403627918</c:v>
                </c:pt>
                <c:pt idx="6">
                  <c:v>131.06311077895387</c:v>
                </c:pt>
              </c:numCache>
            </c:numRef>
          </c:val>
          <c:smooth val="0"/>
          <c:extLst>
            <c:ext xmlns:c16="http://schemas.microsoft.com/office/drawing/2014/chart" uri="{C3380CC4-5D6E-409C-BE32-E72D297353CC}">
              <c16:uniqueId val="{00000000-BD79-4695-BFC2-DF8B8734A662}"/>
            </c:ext>
          </c:extLst>
        </c:ser>
        <c:ser>
          <c:idx val="1"/>
          <c:order val="1"/>
          <c:tx>
            <c:strRef>
              <c:f>Analysis!$S$3</c:f>
              <c:strCache>
                <c:ptCount val="1"/>
                <c:pt idx="0">
                  <c:v>Electricity</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anchor="ctr" anchorCtr="1"/>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Analysis!$Q$15:$Q$21</c:f>
              <c:numCache>
                <c:formatCode>General</c:formatCode>
                <c:ptCount val="7"/>
                <c:pt idx="0">
                  <c:v>2012</c:v>
                </c:pt>
                <c:pt idx="1">
                  <c:v>2013</c:v>
                </c:pt>
                <c:pt idx="2">
                  <c:v>2014</c:v>
                </c:pt>
                <c:pt idx="3">
                  <c:v>2015</c:v>
                </c:pt>
                <c:pt idx="4">
                  <c:v>2016</c:v>
                </c:pt>
                <c:pt idx="5">
                  <c:v>2017</c:v>
                </c:pt>
                <c:pt idx="6">
                  <c:v>2018</c:v>
                </c:pt>
              </c:numCache>
            </c:numRef>
          </c:cat>
          <c:val>
            <c:numRef>
              <c:f>Analysis!$S$15:$S$21</c:f>
              <c:numCache>
                <c:formatCode>0</c:formatCode>
                <c:ptCount val="7"/>
                <c:pt idx="0">
                  <c:v>100</c:v>
                </c:pt>
                <c:pt idx="1">
                  <c:v>102.13483146067415</c:v>
                </c:pt>
                <c:pt idx="2">
                  <c:v>105.56179775280899</c:v>
                </c:pt>
                <c:pt idx="3">
                  <c:v>106.61516853932582</c:v>
                </c:pt>
                <c:pt idx="4">
                  <c:v>105.69522471910111</c:v>
                </c:pt>
                <c:pt idx="5">
                  <c:v>108.55337078651684</c:v>
                </c:pt>
                <c:pt idx="6">
                  <c:v>108.64466292134829</c:v>
                </c:pt>
              </c:numCache>
            </c:numRef>
          </c:val>
          <c:smooth val="0"/>
          <c:extLst>
            <c:ext xmlns:c16="http://schemas.microsoft.com/office/drawing/2014/chart" uri="{C3380CC4-5D6E-409C-BE32-E72D297353CC}">
              <c16:uniqueId val="{00000001-BD79-4695-BFC2-DF8B8734A662}"/>
            </c:ext>
          </c:extLst>
        </c:ser>
        <c:dLbls>
          <c:dLblPos val="ctr"/>
          <c:showLegendKey val="0"/>
          <c:showVal val="1"/>
          <c:showCatName val="0"/>
          <c:showSerName val="0"/>
          <c:showPercent val="0"/>
          <c:showBubbleSize val="0"/>
        </c:dLbls>
        <c:marker val="1"/>
        <c:smooth val="0"/>
        <c:axId val="491213520"/>
        <c:axId val="491213848"/>
      </c:lineChart>
      <c:catAx>
        <c:axId val="4912135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chemeClr val="dk1">
                    <a:lumMod val="75000"/>
                    <a:lumOff val="25000"/>
                  </a:schemeClr>
                </a:solidFill>
                <a:latin typeface="+mn-lt"/>
                <a:ea typeface="+mn-ea"/>
                <a:cs typeface="+mn-cs"/>
              </a:defRPr>
            </a:pPr>
            <a:endParaRPr lang="en-US"/>
          </a:p>
        </c:txPr>
        <c:crossAx val="491213848"/>
        <c:crosses val="autoZero"/>
        <c:auto val="1"/>
        <c:lblAlgn val="ctr"/>
        <c:lblOffset val="100"/>
        <c:noMultiLvlLbl val="0"/>
      </c:catAx>
      <c:valAx>
        <c:axId val="4912138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crossAx val="491213520"/>
        <c:crosses val="autoZero"/>
        <c:crossBetween val="between"/>
      </c:valAx>
      <c:spPr>
        <a:noFill/>
        <a:ln>
          <a:noFill/>
        </a:ln>
        <a:effectLst/>
      </c:spPr>
    </c:plotArea>
    <c:legend>
      <c:legendPos val="r"/>
      <c:layout>
        <c:manualLayout>
          <c:xMode val="edge"/>
          <c:yMode val="edge"/>
          <c:x val="0.77832030038301891"/>
          <c:y val="0.23379946568990986"/>
          <c:w val="0.21360914893068719"/>
          <c:h val="0.2072082183626834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5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solidFill>
                <a:schemeClr val="accent5">
                  <a:shade val="53000"/>
                </a:schemeClr>
              </a:solidFill>
              <a:ln w="19050">
                <a:solidFill>
                  <a:schemeClr val="lt1"/>
                </a:solidFill>
              </a:ln>
              <a:effectLst/>
            </c:spPr>
            <c:extLst>
              <c:ext xmlns:c16="http://schemas.microsoft.com/office/drawing/2014/chart" uri="{C3380CC4-5D6E-409C-BE32-E72D297353CC}">
                <c16:uniqueId val="{00000001-532A-4535-B4B0-34457E813D6C}"/>
              </c:ext>
            </c:extLst>
          </c:dPt>
          <c:dPt>
            <c:idx val="1"/>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3-532A-4535-B4B0-34457E813D6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32A-4535-B4B0-34457E813D6C}"/>
              </c:ext>
            </c:extLst>
          </c:dPt>
          <c:dPt>
            <c:idx val="3"/>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7-532A-4535-B4B0-34457E813D6C}"/>
              </c:ext>
            </c:extLst>
          </c:dPt>
          <c:dPt>
            <c:idx val="4"/>
            <c:bubble3D val="0"/>
            <c:spPr>
              <a:solidFill>
                <a:schemeClr val="accent5">
                  <a:tint val="54000"/>
                </a:schemeClr>
              </a:solidFill>
              <a:ln w="19050">
                <a:solidFill>
                  <a:schemeClr val="lt1"/>
                </a:solidFill>
              </a:ln>
              <a:effectLst/>
            </c:spPr>
            <c:extLst>
              <c:ext xmlns:c16="http://schemas.microsoft.com/office/drawing/2014/chart" uri="{C3380CC4-5D6E-409C-BE32-E72D297353CC}">
                <c16:uniqueId val="{00000009-532A-4535-B4B0-34457E813D6C}"/>
              </c:ext>
            </c:extLst>
          </c:dPt>
          <c:dLbls>
            <c:dLbl>
              <c:idx val="0"/>
              <c:layout>
                <c:manualLayout>
                  <c:x val="-0.19875258073752586"/>
                  <c:y val="-1.8207864910546098E-3"/>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32A-4535-B4B0-34457E813D6C}"/>
                </c:ext>
              </c:extLst>
            </c:dLbl>
            <c:dLbl>
              <c:idx val="1"/>
              <c:layout>
                <c:manualLayout>
                  <c:x val="0.17774513508102274"/>
                  <c:y val="-0.12021581517045792"/>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32A-4535-B4B0-34457E813D6C}"/>
                </c:ext>
              </c:extLst>
            </c:dLbl>
            <c:dLbl>
              <c:idx val="2"/>
              <c:layout>
                <c:manualLayout>
                  <c:x val="-5.6917777684688302E-2"/>
                  <c:y val="5.530763685527759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32A-4535-B4B0-34457E813D6C}"/>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Sheet1!$B$3:$B$7</c:f>
              <c:strCache>
                <c:ptCount val="5"/>
                <c:pt idx="0">
                  <c:v>Water Heating</c:v>
                </c:pt>
                <c:pt idx="1">
                  <c:v>Space Heating</c:v>
                </c:pt>
                <c:pt idx="2">
                  <c:v>Cooking</c:v>
                </c:pt>
                <c:pt idx="3">
                  <c:v>Pool Heating</c:v>
                </c:pt>
                <c:pt idx="4">
                  <c:v>Clothes  Drying</c:v>
                </c:pt>
              </c:strCache>
            </c:strRef>
          </c:cat>
          <c:val>
            <c:numRef>
              <c:f>Sheet1!$C$3:$C$7</c:f>
              <c:numCache>
                <c:formatCode>General</c:formatCode>
                <c:ptCount val="5"/>
                <c:pt idx="0">
                  <c:v>49</c:v>
                </c:pt>
                <c:pt idx="1">
                  <c:v>37</c:v>
                </c:pt>
                <c:pt idx="2">
                  <c:v>7</c:v>
                </c:pt>
                <c:pt idx="3">
                  <c:v>4</c:v>
                </c:pt>
                <c:pt idx="4">
                  <c:v>3</c:v>
                </c:pt>
              </c:numCache>
            </c:numRef>
          </c:val>
          <c:extLst>
            <c:ext xmlns:c16="http://schemas.microsoft.com/office/drawing/2014/chart" uri="{C3380CC4-5D6E-409C-BE32-E72D297353CC}">
              <c16:uniqueId val="{0000000A-532A-4535-B4B0-34457E813D6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1-1DA0-4C96-99CE-EEF5B0B76619}"/>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3-1DA0-4C96-99CE-EEF5B0B76619}"/>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5-1DA0-4C96-99CE-EEF5B0B76619}"/>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7-1DA0-4C96-99CE-EEF5B0B76619}"/>
              </c:ext>
            </c:extLst>
          </c:dPt>
          <c:dLbls>
            <c:dLbl>
              <c:idx val="0"/>
              <c:layout>
                <c:manualLayout>
                  <c:x val="-0.18451455611337997"/>
                  <c:y val="0.14101593129922438"/>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DA0-4C96-99CE-EEF5B0B76619}"/>
                </c:ext>
              </c:extLst>
            </c:dLbl>
            <c:dLbl>
              <c:idx val="1"/>
              <c:layout>
                <c:manualLayout>
                  <c:x val="1.1101182234971911E-2"/>
                  <c:y val="-0.19031746081731754"/>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DA0-4C96-99CE-EEF5B0B76619}"/>
                </c:ext>
              </c:extLst>
            </c:dLbl>
            <c:dLbl>
              <c:idx val="2"/>
              <c:layout>
                <c:manualLayout>
                  <c:x val="-7.070480120245432E-4"/>
                  <c:y val="-0.1201326716023568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DA0-4C96-99CE-EEF5B0B76619}"/>
                </c:ext>
              </c:extLst>
            </c:dLbl>
            <c:dLbl>
              <c:idx val="3"/>
              <c:layout>
                <c:manualLayout>
                  <c:x val="-6.9863067616668051E-2"/>
                  <c:y val="5.832396475946645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DA0-4C96-99CE-EEF5B0B7661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Sheet1!$B$12:$B$15</c:f>
              <c:strCache>
                <c:ptCount val="4"/>
                <c:pt idx="0">
                  <c:v>Water Heating</c:v>
                </c:pt>
                <c:pt idx="1">
                  <c:v>Space Heating</c:v>
                </c:pt>
                <c:pt idx="2">
                  <c:v>Cooking</c:v>
                </c:pt>
                <c:pt idx="3">
                  <c:v>Misc</c:v>
                </c:pt>
              </c:strCache>
            </c:strRef>
          </c:cat>
          <c:val>
            <c:numRef>
              <c:f>Sheet1!$C$12:$C$15</c:f>
              <c:numCache>
                <c:formatCode>General</c:formatCode>
                <c:ptCount val="4"/>
                <c:pt idx="0">
                  <c:v>31.8</c:v>
                </c:pt>
                <c:pt idx="1">
                  <c:v>36.4</c:v>
                </c:pt>
                <c:pt idx="2">
                  <c:v>22.6</c:v>
                </c:pt>
                <c:pt idx="3">
                  <c:v>9.1999999999999993</c:v>
                </c:pt>
              </c:numCache>
            </c:numRef>
          </c:val>
          <c:extLst>
            <c:ext xmlns:c16="http://schemas.microsoft.com/office/drawing/2014/chart" uri="{C3380CC4-5D6E-409C-BE32-E72D297353CC}">
              <c16:uniqueId val="{00000008-1DA0-4C96-99CE-EEF5B0B7661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Energy Efficiency Comparison of Technology </a:t>
            </a:r>
          </a:p>
          <a:p>
            <a:pPr>
              <a:defRPr/>
            </a:pPr>
            <a:r>
              <a:rPr lang="en-US" sz="1400"/>
              <a:t>Typical Energy Factors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6"/>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2FBF-48E2-ABC9-F1D9784854A0}"/>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2FBF-48E2-ABC9-F1D9784854A0}"/>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2FBF-48E2-ABC9-F1D9784854A0}"/>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Sheet1!$B$20:$B$22</c:f>
              <c:strCache>
                <c:ptCount val="3"/>
                <c:pt idx="0">
                  <c:v>Natural Gas</c:v>
                </c:pt>
                <c:pt idx="1">
                  <c:v>Heat Pump</c:v>
                </c:pt>
                <c:pt idx="2">
                  <c:v>Resistance / Induction</c:v>
                </c:pt>
              </c:strCache>
            </c:strRef>
          </c:cat>
          <c:val>
            <c:numRef>
              <c:f>Sheet1!$C$20:$C$22</c:f>
              <c:numCache>
                <c:formatCode>General</c:formatCode>
                <c:ptCount val="3"/>
                <c:pt idx="0">
                  <c:v>0.8</c:v>
                </c:pt>
                <c:pt idx="1">
                  <c:v>3.5</c:v>
                </c:pt>
                <c:pt idx="2">
                  <c:v>1</c:v>
                </c:pt>
              </c:numCache>
            </c:numRef>
          </c:val>
          <c:extLst>
            <c:ext xmlns:c16="http://schemas.microsoft.com/office/drawing/2014/chart" uri="{C3380CC4-5D6E-409C-BE32-E72D297353CC}">
              <c16:uniqueId val="{00000006-2FBF-48E2-ABC9-F1D9784854A0}"/>
            </c:ext>
          </c:extLst>
        </c:ser>
        <c:dLbls>
          <c:showLegendKey val="0"/>
          <c:showVal val="0"/>
          <c:showCatName val="0"/>
          <c:showSerName val="0"/>
          <c:showPercent val="0"/>
          <c:showBubbleSize val="0"/>
        </c:dLbls>
        <c:gapWidth val="30"/>
        <c:axId val="532832584"/>
        <c:axId val="532825696"/>
      </c:barChart>
      <c:catAx>
        <c:axId val="532832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32825696"/>
        <c:crosses val="autoZero"/>
        <c:auto val="1"/>
        <c:lblAlgn val="ctr"/>
        <c:lblOffset val="100"/>
        <c:noMultiLvlLbl val="0"/>
      </c:catAx>
      <c:valAx>
        <c:axId val="532825696"/>
        <c:scaling>
          <c:orientation val="minMax"/>
        </c:scaling>
        <c:delete val="1"/>
        <c:axPos val="t"/>
        <c:numFmt formatCode="General" sourceLinked="1"/>
        <c:majorTickMark val="none"/>
        <c:minorTickMark val="none"/>
        <c:tickLblPos val="nextTo"/>
        <c:crossAx val="532832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GB" sz="840" b="0" i="0" u="none" strike="noStrike" kern="1200" spc="0" baseline="0">
                <a:solidFill>
                  <a:schemeClr val="bg1"/>
                </a:solidFill>
                <a:latin typeface="+mn-lt"/>
                <a:ea typeface="+mn-ea"/>
                <a:cs typeface="+mn-cs"/>
              </a:defRPr>
            </a:pPr>
            <a:r>
              <a:rPr lang="en-US"/>
              <a:t>Capital Cost of Thermal Systems </a:t>
            </a:r>
          </a:p>
        </c:rich>
      </c:tx>
      <c:overlay val="0"/>
      <c:spPr>
        <a:noFill/>
        <a:ln>
          <a:noFill/>
        </a:ln>
        <a:effectLst/>
      </c:spPr>
      <c:txPr>
        <a:bodyPr rot="0" spcFirstLastPara="1" vertOverflow="ellipsis" vert="horz" wrap="square" anchor="ctr" anchorCtr="1"/>
        <a:lstStyle/>
        <a:p>
          <a:pPr>
            <a:defRPr lang="en-GB" sz="84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Sheet2!$B$3</c:f>
              <c:strCache>
                <c:ptCount val="1"/>
                <c:pt idx="0">
                  <c:v>Capital Cost of Thermal Systems</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lang="en-GB" sz="7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Sheet2!$C$2:$D$2</c:f>
              <c:strCache>
                <c:ptCount val="2"/>
                <c:pt idx="0">
                  <c:v>Mixed-Fuel Home</c:v>
                </c:pt>
                <c:pt idx="1">
                  <c:v>All-Electric Home</c:v>
                </c:pt>
              </c:strCache>
            </c:strRef>
          </c:cat>
          <c:val>
            <c:numRef>
              <c:f>Sheet2!$C$3:$D$3</c:f>
              <c:numCache>
                <c:formatCode>"$"#,##0</c:formatCode>
                <c:ptCount val="2"/>
                <c:pt idx="0">
                  <c:v>29200</c:v>
                </c:pt>
                <c:pt idx="1">
                  <c:v>18620</c:v>
                </c:pt>
              </c:numCache>
            </c:numRef>
          </c:val>
          <c:extLst>
            <c:ext xmlns:c16="http://schemas.microsoft.com/office/drawing/2014/chart" uri="{C3380CC4-5D6E-409C-BE32-E72D297353CC}">
              <c16:uniqueId val="{00000000-5C7C-4E83-9393-326DFF0A0A83}"/>
            </c:ext>
          </c:extLst>
        </c:ser>
        <c:dLbls>
          <c:showLegendKey val="0"/>
          <c:showVal val="0"/>
          <c:showCatName val="0"/>
          <c:showSerName val="0"/>
          <c:showPercent val="0"/>
          <c:showBubbleSize val="0"/>
        </c:dLbls>
        <c:gapWidth val="50"/>
        <c:axId val="939653384"/>
        <c:axId val="939658632"/>
      </c:barChart>
      <c:catAx>
        <c:axId val="939653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700" b="0" i="0" u="none" strike="noStrike" kern="1200" baseline="0">
                <a:solidFill>
                  <a:schemeClr val="bg1"/>
                </a:solidFill>
                <a:latin typeface="+mn-lt"/>
                <a:ea typeface="+mn-ea"/>
                <a:cs typeface="+mn-cs"/>
              </a:defRPr>
            </a:pPr>
            <a:endParaRPr lang="en-US"/>
          </a:p>
        </c:txPr>
        <c:crossAx val="939658632"/>
        <c:crosses val="autoZero"/>
        <c:auto val="1"/>
        <c:lblAlgn val="ctr"/>
        <c:lblOffset val="100"/>
        <c:noMultiLvlLbl val="0"/>
      </c:catAx>
      <c:valAx>
        <c:axId val="939658632"/>
        <c:scaling>
          <c:orientation val="minMax"/>
        </c:scaling>
        <c:delete val="1"/>
        <c:axPos val="t"/>
        <c:numFmt formatCode="&quot;$&quot;#,##0" sourceLinked="1"/>
        <c:majorTickMark val="none"/>
        <c:minorTickMark val="none"/>
        <c:tickLblPos val="nextTo"/>
        <c:crossAx val="939653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lang="en-GB" sz="700" b="0" i="0" u="none" strike="noStrike" kern="1200" baseline="0">
          <a:solidFill>
            <a:schemeClr val="bg1"/>
          </a:solidFill>
          <a:latin typeface="+mn-lt"/>
          <a:ea typeface="+mn-ea"/>
          <a:cs typeface="+mn-cs"/>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bg1"/>
                </a:solidFill>
                <a:latin typeface="+mn-lt"/>
                <a:ea typeface="+mn-ea"/>
                <a:cs typeface="+mn-cs"/>
              </a:defRPr>
            </a:pPr>
            <a:r>
              <a:rPr lang="en-US"/>
              <a:t>Annual Energy Use &amp; Generation</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bg1"/>
              </a:solidFill>
              <a:latin typeface="+mn-lt"/>
              <a:ea typeface="+mn-ea"/>
              <a:cs typeface="+mn-cs"/>
            </a:defRPr>
          </a:pPr>
          <a:endParaRPr lang="en-US"/>
        </a:p>
      </c:txPr>
    </c:title>
    <c:autoTitleDeleted val="0"/>
    <c:plotArea>
      <c:layout/>
      <c:barChart>
        <c:barDir val="bar"/>
        <c:grouping val="stacked"/>
        <c:varyColors val="0"/>
        <c:ser>
          <c:idx val="0"/>
          <c:order val="0"/>
          <c:tx>
            <c:strRef>
              <c:f>'e3 Calc'!$H$3</c:f>
              <c:strCache>
                <c:ptCount val="1"/>
                <c:pt idx="0">
                  <c:v>Electricity</c:v>
                </c:pt>
              </c:strCache>
            </c:strRef>
          </c:tx>
          <c:spPr>
            <a:solidFill>
              <a:schemeClr val="accent4"/>
            </a:solidFill>
            <a:ln>
              <a:noFill/>
            </a:ln>
            <a:effectLst/>
          </c:spPr>
          <c:invertIfNegative val="0"/>
          <c:dPt>
            <c:idx val="2"/>
            <c:invertIfNegative val="0"/>
            <c:bubble3D val="0"/>
            <c:spPr>
              <a:pattFill prst="dotGrid">
                <a:fgClr>
                  <a:schemeClr val="bg1"/>
                </a:fgClr>
                <a:bgClr>
                  <a:schemeClr val="tx2"/>
                </a:bgClr>
              </a:pattFill>
              <a:ln>
                <a:noFill/>
              </a:ln>
              <a:effectLst/>
            </c:spPr>
            <c:extLst>
              <c:ext xmlns:c16="http://schemas.microsoft.com/office/drawing/2014/chart" uri="{C3380CC4-5D6E-409C-BE32-E72D297353CC}">
                <c16:uniqueId val="{00000001-BB4A-454A-B22C-759CF66DCD51}"/>
              </c:ext>
            </c:extLst>
          </c:dPt>
          <c:dLbls>
            <c:dLbl>
              <c:idx val="2"/>
              <c:layout>
                <c:manualLayout>
                  <c:x val="0.12512666592357244"/>
                  <c:y val="-1.4455154115622992E-2"/>
                </c:manualLayout>
              </c:layout>
              <c:tx>
                <c:rich>
                  <a:bodyPr/>
                  <a:lstStyle/>
                  <a:p>
                    <a:r>
                      <a:rPr lang="en-US" dirty="0"/>
                      <a:t>5,600 kWh</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B4A-454A-B22C-759CF66DCD51}"/>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'e3 Calc'!$O$2:$Q$2</c:f>
              <c:strCache>
                <c:ptCount val="3"/>
                <c:pt idx="0">
                  <c:v>Mixed-Fuel Home</c:v>
                </c:pt>
                <c:pt idx="1">
                  <c:v>All-Electric Home</c:v>
                </c:pt>
                <c:pt idx="2">
                  <c:v>Title 24 Solar Requirement</c:v>
                </c:pt>
              </c:strCache>
            </c:strRef>
          </c:cat>
          <c:val>
            <c:numRef>
              <c:f>'e3 Calc'!$O$3:$Q$3</c:f>
              <c:numCache>
                <c:formatCode>#,##0" kWh"</c:formatCode>
                <c:ptCount val="3"/>
                <c:pt idx="0">
                  <c:v>5567</c:v>
                </c:pt>
                <c:pt idx="1">
                  <c:v>8944</c:v>
                </c:pt>
                <c:pt idx="2">
                  <c:v>5567</c:v>
                </c:pt>
              </c:numCache>
            </c:numRef>
          </c:val>
          <c:extLst>
            <c:ext xmlns:c16="http://schemas.microsoft.com/office/drawing/2014/chart" uri="{C3380CC4-5D6E-409C-BE32-E72D297353CC}">
              <c16:uniqueId val="{00000002-BB4A-454A-B22C-759CF66DCD51}"/>
            </c:ext>
          </c:extLst>
        </c:ser>
        <c:ser>
          <c:idx val="1"/>
          <c:order val="1"/>
          <c:tx>
            <c:strRef>
              <c:f>'e3 Calc'!$H$4</c:f>
              <c:strCache>
                <c:ptCount val="1"/>
                <c:pt idx="0">
                  <c:v>Gas</c:v>
                </c:pt>
              </c:strCache>
            </c:strRef>
          </c:tx>
          <c:spPr>
            <a:solidFill>
              <a:schemeClr val="accent2"/>
            </a:solidFill>
            <a:ln>
              <a:noFill/>
            </a:ln>
            <a:effectLst/>
          </c:spPr>
          <c:invertIfNegative val="0"/>
          <c:cat>
            <c:strRef>
              <c:f>'e3 Calc'!$O$2:$Q$2</c:f>
              <c:strCache>
                <c:ptCount val="3"/>
                <c:pt idx="0">
                  <c:v>Mixed-Fuel Home</c:v>
                </c:pt>
                <c:pt idx="1">
                  <c:v>All-Electric Home</c:v>
                </c:pt>
                <c:pt idx="2">
                  <c:v>Title 24 Solar Requirement</c:v>
                </c:pt>
              </c:strCache>
            </c:strRef>
          </c:cat>
          <c:val>
            <c:numRef>
              <c:f>'e3 Calc'!$O$4:$Q$4</c:f>
              <c:numCache>
                <c:formatCode>General</c:formatCode>
                <c:ptCount val="3"/>
                <c:pt idx="0" formatCode="#,##0&quot; kWh&quot;">
                  <c:v>8576</c:v>
                </c:pt>
              </c:numCache>
            </c:numRef>
          </c:val>
          <c:extLst>
            <c:ext xmlns:c16="http://schemas.microsoft.com/office/drawing/2014/chart" uri="{C3380CC4-5D6E-409C-BE32-E72D297353CC}">
              <c16:uniqueId val="{00000003-BB4A-454A-B22C-759CF66DCD51}"/>
            </c:ext>
          </c:extLst>
        </c:ser>
        <c:ser>
          <c:idx val="2"/>
          <c:order val="2"/>
          <c:tx>
            <c:strRef>
              <c:f>'e3 Calc'!$H$5</c:f>
              <c:strCache>
                <c:ptCount val="1"/>
                <c:pt idx="0">
                  <c:v>Total</c:v>
                </c:pt>
              </c:strCache>
            </c:strRef>
          </c:tx>
          <c:spPr>
            <a:noFill/>
            <a:ln>
              <a:noFill/>
            </a:ln>
            <a:effectLst/>
          </c:spPr>
          <c:invertIfNegative val="0"/>
          <c:dLbls>
            <c:dLbl>
              <c:idx val="0"/>
              <c:tx>
                <c:rich>
                  <a:bodyPr/>
                  <a:lstStyle/>
                  <a:p>
                    <a:r>
                      <a:rPr lang="en-US"/>
                      <a:t>14,100</a:t>
                    </a:r>
                    <a:r>
                      <a:rPr lang="en-US" baseline="0"/>
                      <a:t> kWh</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EF1-426C-938C-D70C60A42B7E}"/>
                </c:ext>
              </c:extLst>
            </c:dLbl>
            <c:dLbl>
              <c:idx val="1"/>
              <c:tx>
                <c:rich>
                  <a:bodyPr/>
                  <a:lstStyle/>
                  <a:p>
                    <a:r>
                      <a:rPr lang="en-US"/>
                      <a:t>9,000 kWh</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EF1-426C-938C-D70C60A42B7E}"/>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'e3 Calc'!$O$2:$Q$2</c:f>
              <c:strCache>
                <c:ptCount val="3"/>
                <c:pt idx="0">
                  <c:v>Mixed-Fuel Home</c:v>
                </c:pt>
                <c:pt idx="1">
                  <c:v>All-Electric Home</c:v>
                </c:pt>
                <c:pt idx="2">
                  <c:v>Title 24 Solar Requirement</c:v>
                </c:pt>
              </c:strCache>
            </c:strRef>
          </c:cat>
          <c:val>
            <c:numRef>
              <c:f>'e3 Calc'!$O$5:$Q$5</c:f>
              <c:numCache>
                <c:formatCode>#,##0" kWh"</c:formatCode>
                <c:ptCount val="3"/>
                <c:pt idx="0">
                  <c:v>14143</c:v>
                </c:pt>
                <c:pt idx="1">
                  <c:v>8944</c:v>
                </c:pt>
              </c:numCache>
            </c:numRef>
          </c:val>
          <c:extLst>
            <c:ext xmlns:c16="http://schemas.microsoft.com/office/drawing/2014/chart" uri="{C3380CC4-5D6E-409C-BE32-E72D297353CC}">
              <c16:uniqueId val="{00000004-BB4A-454A-B22C-759CF66DCD51}"/>
            </c:ext>
          </c:extLst>
        </c:ser>
        <c:dLbls>
          <c:showLegendKey val="0"/>
          <c:showVal val="0"/>
          <c:showCatName val="0"/>
          <c:showSerName val="0"/>
          <c:showPercent val="0"/>
          <c:showBubbleSize val="0"/>
        </c:dLbls>
        <c:gapWidth val="50"/>
        <c:overlap val="100"/>
        <c:axId val="939643544"/>
        <c:axId val="932503656"/>
      </c:barChart>
      <c:catAx>
        <c:axId val="939643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US"/>
          </a:p>
        </c:txPr>
        <c:crossAx val="932503656"/>
        <c:crosses val="autoZero"/>
        <c:auto val="1"/>
        <c:lblAlgn val="ctr"/>
        <c:lblOffset val="100"/>
        <c:noMultiLvlLbl val="0"/>
      </c:catAx>
      <c:valAx>
        <c:axId val="932503656"/>
        <c:scaling>
          <c:orientation val="minMax"/>
          <c:max val="25000"/>
        </c:scaling>
        <c:delete val="1"/>
        <c:axPos val="t"/>
        <c:numFmt formatCode="#,##0&quot; kWh&quot;" sourceLinked="1"/>
        <c:majorTickMark val="out"/>
        <c:minorTickMark val="none"/>
        <c:tickLblPos val="nextTo"/>
        <c:crossAx val="939643544"/>
        <c:crosses val="autoZero"/>
        <c:crossBetween val="between"/>
      </c:valAx>
      <c:spPr>
        <a:noFill/>
        <a:ln>
          <a:noFill/>
        </a:ln>
        <a:effectLst/>
      </c:spPr>
    </c:plotArea>
    <c:legend>
      <c:legendPos val="r"/>
      <c:legendEntry>
        <c:idx val="2"/>
        <c:delete val="1"/>
      </c:legendEntry>
      <c:overlay val="0"/>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700">
          <a:solidFill>
            <a:schemeClr val="bg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279989"/>
              </a:solidFill>
              <a:ln w="19050">
                <a:solidFill>
                  <a:schemeClr val="lt1"/>
                </a:solidFill>
              </a:ln>
              <a:effectLst/>
            </c:spPr>
            <c:extLst>
              <c:ext xmlns:c16="http://schemas.microsoft.com/office/drawing/2014/chart" uri="{C3380CC4-5D6E-409C-BE32-E72D297353CC}">
                <c16:uniqueId val="{00000001-8D6A-4EA0-88F2-ADA51BE95B8E}"/>
              </c:ext>
            </c:extLst>
          </c:dPt>
          <c:dPt>
            <c:idx val="1"/>
            <c:bubble3D val="0"/>
            <c:spPr>
              <a:solidFill>
                <a:srgbClr val="BFBFBF"/>
              </a:solidFill>
              <a:ln w="19050">
                <a:solidFill>
                  <a:schemeClr val="lt1"/>
                </a:solidFill>
              </a:ln>
              <a:effectLst/>
            </c:spPr>
            <c:extLst>
              <c:ext xmlns:c16="http://schemas.microsoft.com/office/drawing/2014/chart" uri="{C3380CC4-5D6E-409C-BE32-E72D297353CC}">
                <c16:uniqueId val="{00000003-8D6A-4EA0-88F2-ADA51BE95B8E}"/>
              </c:ext>
            </c:extLst>
          </c:dPt>
          <c:val>
            <c:numRef>
              <c:f>Sheet1!$D$3:$D$4</c:f>
              <c:numCache>
                <c:formatCode>General</c:formatCode>
                <c:ptCount val="2"/>
                <c:pt idx="0">
                  <c:v>15</c:v>
                </c:pt>
                <c:pt idx="1">
                  <c:v>85</c:v>
                </c:pt>
              </c:numCache>
            </c:numRef>
          </c:val>
          <c:extLst>
            <c:ext xmlns:c16="http://schemas.microsoft.com/office/drawing/2014/chart" uri="{C3380CC4-5D6E-409C-BE32-E72D297353CC}">
              <c16:uniqueId val="{00000004-8D6A-4EA0-88F2-ADA51BE95B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solidFill>
              <a:ln w="19050">
                <a:solidFill>
                  <a:schemeClr val="lt1"/>
                </a:solidFill>
              </a:ln>
              <a:effectLst/>
            </c:spPr>
            <c:extLst>
              <c:ext xmlns:c16="http://schemas.microsoft.com/office/drawing/2014/chart" uri="{C3380CC4-5D6E-409C-BE32-E72D297353CC}">
                <c16:uniqueId val="{00000001-EAED-4C36-B6D4-7774ADA22B0F}"/>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EAED-4C36-B6D4-7774ADA22B0F}"/>
              </c:ext>
            </c:extLst>
          </c:dPt>
          <c:val>
            <c:numRef>
              <c:f>Sheet1!$I$4:$I$5</c:f>
              <c:numCache>
                <c:formatCode>General</c:formatCode>
                <c:ptCount val="2"/>
                <c:pt idx="0">
                  <c:v>10</c:v>
                </c:pt>
                <c:pt idx="1">
                  <c:v>90</c:v>
                </c:pt>
              </c:numCache>
            </c:numRef>
          </c:val>
          <c:extLst>
            <c:ext xmlns:c16="http://schemas.microsoft.com/office/drawing/2014/chart" uri="{C3380CC4-5D6E-409C-BE32-E72D297353CC}">
              <c16:uniqueId val="{00000004-EAED-4C36-B6D4-7774ADA22B0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8A84-4E4A-B579-76DDCF85B0E2}"/>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8A84-4E4A-B579-76DDCF85B0E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8A84-4E4A-B579-76DDCF85B0E2}"/>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8A84-4E4A-B579-76DDCF85B0E2}"/>
              </c:ext>
            </c:extLst>
          </c:dPt>
          <c:cat>
            <c:strRef>
              <c:f>Sheet1!$A$2:$A$5</c:f>
              <c:strCache>
                <c:ptCount val="4"/>
                <c:pt idx="0">
                  <c:v>EVCS</c:v>
                </c:pt>
                <c:pt idx="1">
                  <c:v>EV Ready</c:v>
                </c:pt>
                <c:pt idx="2">
                  <c:v>EV Capable</c:v>
                </c:pt>
                <c:pt idx="3">
                  <c:v>No charger</c:v>
                </c:pt>
              </c:strCache>
            </c:strRef>
          </c:cat>
          <c:val>
            <c:numRef>
              <c:f>Sheet1!$B$2:$B$5</c:f>
              <c:numCache>
                <c:formatCode>0%</c:formatCode>
                <c:ptCount val="4"/>
                <c:pt idx="0">
                  <c:v>0.05</c:v>
                </c:pt>
                <c:pt idx="1">
                  <c:v>0.25</c:v>
                </c:pt>
                <c:pt idx="2">
                  <c:v>0.1</c:v>
                </c:pt>
                <c:pt idx="3">
                  <c:v>0.6</c:v>
                </c:pt>
              </c:numCache>
            </c:numRef>
          </c:val>
          <c:extLst>
            <c:ext xmlns:c16="http://schemas.microsoft.com/office/drawing/2014/chart" uri="{C3380CC4-5D6E-409C-BE32-E72D297353CC}">
              <c16:uniqueId val="{00000008-8A84-4E4A-B579-76DDCF85B0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7D8D8-027B-4A20-851F-84D1EA0F9B7E}" type="doc">
      <dgm:prSet loTypeId="urn:microsoft.com/office/officeart/2005/8/layout/hProcess11" loCatId="process" qsTypeId="urn:microsoft.com/office/officeart/2005/8/quickstyle/simple1" qsCatId="simple" csTypeId="urn:microsoft.com/office/officeart/2005/8/colors/colorful5" csCatId="colorful" phldr="1"/>
      <dgm:spPr/>
    </dgm:pt>
    <dgm:pt modelId="{6950ABA8-BDE2-4C1D-AC4D-D1030C01666C}">
      <dgm:prSet phldrT="[Text]" custT="1"/>
      <dgm:spPr/>
      <dgm:t>
        <a:bodyPr/>
        <a:lstStyle/>
        <a:p>
          <a:r>
            <a:rPr lang="en-US" sz="2000" b="1" u="none" dirty="0">
              <a:solidFill>
                <a:schemeClr val="accent5"/>
              </a:solidFill>
              <a:latin typeface="Source Sans Pro"/>
            </a:rPr>
            <a:t>January</a:t>
          </a:r>
          <a:br>
            <a:rPr lang="en-US" sz="2000" u="none" dirty="0"/>
          </a:br>
          <a:r>
            <a:rPr lang="en-US" sz="2000" dirty="0"/>
            <a:t>Kickoff</a:t>
          </a:r>
        </a:p>
      </dgm:t>
    </dgm:pt>
    <dgm:pt modelId="{3ABFF2E2-4EAD-440A-96C5-D118E08AC486}" type="parTrans" cxnId="{D4700DC9-DE9F-4E45-A777-ED195AAFE0D2}">
      <dgm:prSet/>
      <dgm:spPr/>
      <dgm:t>
        <a:bodyPr/>
        <a:lstStyle/>
        <a:p>
          <a:endParaRPr lang="en-US" sz="2400"/>
        </a:p>
      </dgm:t>
    </dgm:pt>
    <dgm:pt modelId="{BC3453A2-0947-479B-BA50-7E7AAD496110}" type="sibTrans" cxnId="{D4700DC9-DE9F-4E45-A777-ED195AAFE0D2}">
      <dgm:prSet/>
      <dgm:spPr/>
      <dgm:t>
        <a:bodyPr/>
        <a:lstStyle/>
        <a:p>
          <a:endParaRPr lang="en-US" sz="2400"/>
        </a:p>
      </dgm:t>
    </dgm:pt>
    <dgm:pt modelId="{FACF1C4B-B5B4-4C57-A5CB-94D5A46005B3}">
      <dgm:prSet phldrT="[Text]" custT="1"/>
      <dgm:spPr/>
      <dgm:t>
        <a:bodyPr/>
        <a:lstStyle/>
        <a:p>
          <a:r>
            <a:rPr lang="en-US" sz="2000" b="1" u="none" dirty="0">
              <a:solidFill>
                <a:schemeClr val="accent5"/>
              </a:solidFill>
              <a:latin typeface="Source Sans Pro"/>
            </a:rPr>
            <a:t>February</a:t>
          </a:r>
          <a:br>
            <a:rPr lang="en-US" sz="2000" dirty="0"/>
          </a:br>
          <a:r>
            <a:rPr lang="en-US" sz="2000" dirty="0"/>
            <a:t>Begin on-going outreach</a:t>
          </a:r>
        </a:p>
      </dgm:t>
    </dgm:pt>
    <dgm:pt modelId="{C0AC327B-1612-4DE7-B752-BF75496E743F}" type="parTrans" cxnId="{999D3F93-B158-4DCB-92EB-A7DCD159A396}">
      <dgm:prSet/>
      <dgm:spPr/>
      <dgm:t>
        <a:bodyPr/>
        <a:lstStyle/>
        <a:p>
          <a:endParaRPr lang="en-US" sz="2400"/>
        </a:p>
      </dgm:t>
    </dgm:pt>
    <dgm:pt modelId="{DB158EFA-B3C6-4955-930C-952329120B9A}" type="sibTrans" cxnId="{999D3F93-B158-4DCB-92EB-A7DCD159A396}">
      <dgm:prSet/>
      <dgm:spPr/>
      <dgm:t>
        <a:bodyPr/>
        <a:lstStyle/>
        <a:p>
          <a:endParaRPr lang="en-US" sz="2400"/>
        </a:p>
      </dgm:t>
    </dgm:pt>
    <dgm:pt modelId="{E6FF73F6-28DE-4E17-A8D8-7CA36E4963F8}">
      <dgm:prSet phldrT="[Text]" custT="1"/>
      <dgm:spPr/>
      <dgm:t>
        <a:bodyPr/>
        <a:lstStyle/>
        <a:p>
          <a:r>
            <a:rPr lang="en-US" sz="2000" b="1" u="none" dirty="0">
              <a:solidFill>
                <a:schemeClr val="accent5"/>
              </a:solidFill>
              <a:latin typeface="Source Sans Pro"/>
            </a:rPr>
            <a:t>March-June</a:t>
          </a:r>
          <a:br>
            <a:rPr lang="en-US" sz="2000" dirty="0"/>
          </a:br>
          <a:r>
            <a:rPr lang="en-US" sz="2000" dirty="0"/>
            <a:t>Cost effective studies</a:t>
          </a:r>
        </a:p>
      </dgm:t>
    </dgm:pt>
    <dgm:pt modelId="{A503215E-48B2-497F-8C77-5DCFC65B50F2}" type="parTrans" cxnId="{343528E7-643D-4D1E-82F8-4E6A12DBA3DC}">
      <dgm:prSet/>
      <dgm:spPr/>
      <dgm:t>
        <a:bodyPr/>
        <a:lstStyle/>
        <a:p>
          <a:endParaRPr lang="en-US" sz="2400"/>
        </a:p>
      </dgm:t>
    </dgm:pt>
    <dgm:pt modelId="{2671CB5B-77ED-4B01-9300-2F1C89626B99}" type="sibTrans" cxnId="{343528E7-643D-4D1E-82F8-4E6A12DBA3DC}">
      <dgm:prSet/>
      <dgm:spPr/>
      <dgm:t>
        <a:bodyPr/>
        <a:lstStyle/>
        <a:p>
          <a:endParaRPr lang="en-US" sz="2400"/>
        </a:p>
      </dgm:t>
    </dgm:pt>
    <dgm:pt modelId="{542A3DA7-4395-4EEB-B1CC-3F4AFA081052}">
      <dgm:prSet phldrT="[Text]" custT="1"/>
      <dgm:spPr/>
      <dgm:t>
        <a:bodyPr/>
        <a:lstStyle/>
        <a:p>
          <a:r>
            <a:rPr lang="en-US" sz="2000" b="1" u="none" dirty="0">
              <a:solidFill>
                <a:schemeClr val="accent5"/>
              </a:solidFill>
            </a:rPr>
            <a:t>July</a:t>
          </a:r>
          <a:br>
            <a:rPr lang="en-US" sz="2000" dirty="0"/>
          </a:br>
          <a:r>
            <a:rPr lang="en-US" sz="2000" dirty="0"/>
            <a:t>2</a:t>
          </a:r>
          <a:r>
            <a:rPr lang="en-US" sz="2000" baseline="30000" dirty="0"/>
            <a:t>nd</a:t>
          </a:r>
          <a:r>
            <a:rPr lang="en-US" sz="2000" dirty="0"/>
            <a:t> draft reach codes, outreach</a:t>
          </a:r>
        </a:p>
      </dgm:t>
    </dgm:pt>
    <dgm:pt modelId="{83DF66B6-8368-4112-8905-47458DE99A39}" type="parTrans" cxnId="{DAD4DF75-280D-4AA2-8113-0C9AC8D10718}">
      <dgm:prSet/>
      <dgm:spPr/>
      <dgm:t>
        <a:bodyPr/>
        <a:lstStyle/>
        <a:p>
          <a:endParaRPr lang="en-US" sz="2400"/>
        </a:p>
      </dgm:t>
    </dgm:pt>
    <dgm:pt modelId="{803C391F-0CB7-4025-901B-4D33DB42D22C}" type="sibTrans" cxnId="{DAD4DF75-280D-4AA2-8113-0C9AC8D10718}">
      <dgm:prSet/>
      <dgm:spPr/>
      <dgm:t>
        <a:bodyPr/>
        <a:lstStyle/>
        <a:p>
          <a:endParaRPr lang="en-US" sz="2400"/>
        </a:p>
      </dgm:t>
    </dgm:pt>
    <dgm:pt modelId="{09C82396-A7E7-425D-A1E9-A718CE082845}">
      <dgm:prSet phldrT="[Text]" custT="1"/>
      <dgm:spPr/>
      <dgm:t>
        <a:bodyPr/>
        <a:lstStyle/>
        <a:p>
          <a:r>
            <a:rPr lang="en-US" sz="2000" b="1" u="none" dirty="0">
              <a:solidFill>
                <a:schemeClr val="accent5"/>
              </a:solidFill>
              <a:latin typeface="Source Sans Pro"/>
            </a:rPr>
            <a:t>September-October</a:t>
          </a:r>
          <a:br>
            <a:rPr lang="en-US" sz="2000" dirty="0"/>
          </a:br>
          <a:r>
            <a:rPr lang="en-US" sz="2000" dirty="0"/>
            <a:t>Local adoption</a:t>
          </a:r>
        </a:p>
      </dgm:t>
    </dgm:pt>
    <dgm:pt modelId="{574D410D-D8E0-4BDE-B46C-F33D118D2C26}" type="parTrans" cxnId="{58CAA215-964C-487D-BB48-89C70542301E}">
      <dgm:prSet/>
      <dgm:spPr/>
      <dgm:t>
        <a:bodyPr/>
        <a:lstStyle/>
        <a:p>
          <a:endParaRPr lang="en-US" sz="2400"/>
        </a:p>
      </dgm:t>
    </dgm:pt>
    <dgm:pt modelId="{03E97C16-317F-4E22-B256-0B6702086D72}" type="sibTrans" cxnId="{58CAA215-964C-487D-BB48-89C70542301E}">
      <dgm:prSet/>
      <dgm:spPr/>
      <dgm:t>
        <a:bodyPr/>
        <a:lstStyle/>
        <a:p>
          <a:endParaRPr lang="en-US" sz="2400"/>
        </a:p>
      </dgm:t>
    </dgm:pt>
    <dgm:pt modelId="{C2AF7C98-265B-4EA2-8E4B-132A57276281}">
      <dgm:prSet phldrT="[Text]" custT="1"/>
      <dgm:spPr/>
      <dgm:t>
        <a:bodyPr/>
        <a:lstStyle/>
        <a:p>
          <a:r>
            <a:rPr lang="en-US" sz="2000" b="1" u="none" dirty="0">
              <a:solidFill>
                <a:schemeClr val="accent5"/>
              </a:solidFill>
              <a:latin typeface="Source Sans Pro"/>
            </a:rPr>
            <a:t>January</a:t>
          </a:r>
          <a:r>
            <a:rPr lang="en-US" sz="2000" b="1" u="none" dirty="0">
              <a:solidFill>
                <a:schemeClr val="accent5"/>
              </a:solidFill>
            </a:rPr>
            <a:t> 1, 2023</a:t>
          </a:r>
          <a:br>
            <a:rPr lang="en-US" sz="2000" dirty="0"/>
          </a:br>
          <a:r>
            <a:rPr lang="en-US" sz="2000" dirty="0"/>
            <a:t>Codes take effect</a:t>
          </a:r>
        </a:p>
      </dgm:t>
    </dgm:pt>
    <dgm:pt modelId="{3EAB6A32-29E9-4282-BA5F-01DCCF8F8C6C}" type="parTrans" cxnId="{950B425D-5AB0-4305-B07C-CD85281B41AD}">
      <dgm:prSet/>
      <dgm:spPr/>
      <dgm:t>
        <a:bodyPr/>
        <a:lstStyle/>
        <a:p>
          <a:endParaRPr lang="en-US" sz="2400"/>
        </a:p>
      </dgm:t>
    </dgm:pt>
    <dgm:pt modelId="{5DE34965-8AE9-4FA3-84B5-6C0F6B61A2A8}" type="sibTrans" cxnId="{950B425D-5AB0-4305-B07C-CD85281B41AD}">
      <dgm:prSet/>
      <dgm:spPr/>
      <dgm:t>
        <a:bodyPr/>
        <a:lstStyle/>
        <a:p>
          <a:endParaRPr lang="en-US" sz="2400"/>
        </a:p>
      </dgm:t>
    </dgm:pt>
    <dgm:pt modelId="{FA5BA89F-20EA-43F4-B477-C16A1C20E43C}" type="pres">
      <dgm:prSet presAssocID="{8587D8D8-027B-4A20-851F-84D1EA0F9B7E}" presName="Name0" presStyleCnt="0">
        <dgm:presLayoutVars>
          <dgm:dir/>
          <dgm:resizeHandles val="exact"/>
        </dgm:presLayoutVars>
      </dgm:prSet>
      <dgm:spPr/>
    </dgm:pt>
    <dgm:pt modelId="{A075465C-2704-4113-BD5D-A1A66F899A06}" type="pres">
      <dgm:prSet presAssocID="{8587D8D8-027B-4A20-851F-84D1EA0F9B7E}" presName="arrow" presStyleLbl="bgShp" presStyleIdx="0" presStyleCnt="1"/>
      <dgm:spPr/>
    </dgm:pt>
    <dgm:pt modelId="{E4DB2774-9471-451A-AA5D-64CC5127AB64}" type="pres">
      <dgm:prSet presAssocID="{8587D8D8-027B-4A20-851F-84D1EA0F9B7E}" presName="points" presStyleCnt="0"/>
      <dgm:spPr/>
    </dgm:pt>
    <dgm:pt modelId="{D2D128AD-2A19-49E4-AFA8-88C7FF86B868}" type="pres">
      <dgm:prSet presAssocID="{6950ABA8-BDE2-4C1D-AC4D-D1030C01666C}" presName="compositeA" presStyleCnt="0"/>
      <dgm:spPr/>
    </dgm:pt>
    <dgm:pt modelId="{FAD99CE1-B383-41FF-8531-CAA83BC32020}" type="pres">
      <dgm:prSet presAssocID="{6950ABA8-BDE2-4C1D-AC4D-D1030C01666C}" presName="textA" presStyleLbl="revTx" presStyleIdx="0" presStyleCnt="6">
        <dgm:presLayoutVars>
          <dgm:bulletEnabled val="1"/>
        </dgm:presLayoutVars>
      </dgm:prSet>
      <dgm:spPr/>
    </dgm:pt>
    <dgm:pt modelId="{9496E182-2E5B-4279-ACE3-09C0226C5992}" type="pres">
      <dgm:prSet presAssocID="{6950ABA8-BDE2-4C1D-AC4D-D1030C01666C}" presName="circleA" presStyleLbl="node1" presStyleIdx="0" presStyleCnt="6"/>
      <dgm:spPr/>
    </dgm:pt>
    <dgm:pt modelId="{6EA83375-E2F9-4B23-9516-FA081DDD7590}" type="pres">
      <dgm:prSet presAssocID="{6950ABA8-BDE2-4C1D-AC4D-D1030C01666C}" presName="spaceA" presStyleCnt="0"/>
      <dgm:spPr/>
    </dgm:pt>
    <dgm:pt modelId="{B1D8B324-9199-4B5B-8C36-D1057A0E03E0}" type="pres">
      <dgm:prSet presAssocID="{BC3453A2-0947-479B-BA50-7E7AAD496110}" presName="space" presStyleCnt="0"/>
      <dgm:spPr/>
    </dgm:pt>
    <dgm:pt modelId="{7E08ECB2-74C2-4E06-B848-36EB5CC84085}" type="pres">
      <dgm:prSet presAssocID="{FACF1C4B-B5B4-4C57-A5CB-94D5A46005B3}" presName="compositeB" presStyleCnt="0"/>
      <dgm:spPr/>
    </dgm:pt>
    <dgm:pt modelId="{1A46BFC0-5E28-44D1-99F1-A662BD73F279}" type="pres">
      <dgm:prSet presAssocID="{FACF1C4B-B5B4-4C57-A5CB-94D5A46005B3}" presName="textB" presStyleLbl="revTx" presStyleIdx="1" presStyleCnt="6">
        <dgm:presLayoutVars>
          <dgm:bulletEnabled val="1"/>
        </dgm:presLayoutVars>
      </dgm:prSet>
      <dgm:spPr/>
    </dgm:pt>
    <dgm:pt modelId="{02127315-5769-438E-AE3E-09912A813FF1}" type="pres">
      <dgm:prSet presAssocID="{FACF1C4B-B5B4-4C57-A5CB-94D5A46005B3}" presName="circleB" presStyleLbl="node1" presStyleIdx="1" presStyleCnt="6"/>
      <dgm:spPr/>
    </dgm:pt>
    <dgm:pt modelId="{A65E9D99-65FB-433C-951F-3E6C3F674AE6}" type="pres">
      <dgm:prSet presAssocID="{FACF1C4B-B5B4-4C57-A5CB-94D5A46005B3}" presName="spaceB" presStyleCnt="0"/>
      <dgm:spPr/>
    </dgm:pt>
    <dgm:pt modelId="{C88C16B7-17C3-46D4-80F7-96F2A5BE59F9}" type="pres">
      <dgm:prSet presAssocID="{DB158EFA-B3C6-4955-930C-952329120B9A}" presName="space" presStyleCnt="0"/>
      <dgm:spPr/>
    </dgm:pt>
    <dgm:pt modelId="{E3D55320-351A-4811-ABC7-588682B601A7}" type="pres">
      <dgm:prSet presAssocID="{E6FF73F6-28DE-4E17-A8D8-7CA36E4963F8}" presName="compositeA" presStyleCnt="0"/>
      <dgm:spPr/>
    </dgm:pt>
    <dgm:pt modelId="{9116D680-8557-46E4-AAF2-AE9F5593DBF1}" type="pres">
      <dgm:prSet presAssocID="{E6FF73F6-28DE-4E17-A8D8-7CA36E4963F8}" presName="textA" presStyleLbl="revTx" presStyleIdx="2" presStyleCnt="6">
        <dgm:presLayoutVars>
          <dgm:bulletEnabled val="1"/>
        </dgm:presLayoutVars>
      </dgm:prSet>
      <dgm:spPr/>
    </dgm:pt>
    <dgm:pt modelId="{FDD678EA-4831-40D7-8372-46277BD69B7B}" type="pres">
      <dgm:prSet presAssocID="{E6FF73F6-28DE-4E17-A8D8-7CA36E4963F8}" presName="circleA" presStyleLbl="node1" presStyleIdx="2" presStyleCnt="6"/>
      <dgm:spPr/>
    </dgm:pt>
    <dgm:pt modelId="{2734C3AC-FE7A-41A7-A27D-FECB3D676F7F}" type="pres">
      <dgm:prSet presAssocID="{E6FF73F6-28DE-4E17-A8D8-7CA36E4963F8}" presName="spaceA" presStyleCnt="0"/>
      <dgm:spPr/>
    </dgm:pt>
    <dgm:pt modelId="{A2E9CD27-7C62-4948-BAE5-F22760CCC08F}" type="pres">
      <dgm:prSet presAssocID="{2671CB5B-77ED-4B01-9300-2F1C89626B99}" presName="space" presStyleCnt="0"/>
      <dgm:spPr/>
    </dgm:pt>
    <dgm:pt modelId="{108AC4E7-7B0A-494B-BD1B-1A3968510C05}" type="pres">
      <dgm:prSet presAssocID="{542A3DA7-4395-4EEB-B1CC-3F4AFA081052}" presName="compositeB" presStyleCnt="0"/>
      <dgm:spPr/>
    </dgm:pt>
    <dgm:pt modelId="{8846FE2B-DA44-485E-BCB3-DF3283095362}" type="pres">
      <dgm:prSet presAssocID="{542A3DA7-4395-4EEB-B1CC-3F4AFA081052}" presName="textB" presStyleLbl="revTx" presStyleIdx="3" presStyleCnt="6">
        <dgm:presLayoutVars>
          <dgm:bulletEnabled val="1"/>
        </dgm:presLayoutVars>
      </dgm:prSet>
      <dgm:spPr/>
    </dgm:pt>
    <dgm:pt modelId="{2EC4744C-BBD6-44ED-BFDF-5FA821A0251B}" type="pres">
      <dgm:prSet presAssocID="{542A3DA7-4395-4EEB-B1CC-3F4AFA081052}" presName="circleB" presStyleLbl="node1" presStyleIdx="3" presStyleCnt="6"/>
      <dgm:spPr/>
    </dgm:pt>
    <dgm:pt modelId="{BB051911-F53E-4B1E-BD78-61E125BE6942}" type="pres">
      <dgm:prSet presAssocID="{542A3DA7-4395-4EEB-B1CC-3F4AFA081052}" presName="spaceB" presStyleCnt="0"/>
      <dgm:spPr/>
    </dgm:pt>
    <dgm:pt modelId="{A5A1376C-011D-4CA8-A601-C0EDF716724D}" type="pres">
      <dgm:prSet presAssocID="{803C391F-0CB7-4025-901B-4D33DB42D22C}" presName="space" presStyleCnt="0"/>
      <dgm:spPr/>
    </dgm:pt>
    <dgm:pt modelId="{FCBF9626-2ED1-46D6-A484-CE09E2DB76DB}" type="pres">
      <dgm:prSet presAssocID="{09C82396-A7E7-425D-A1E9-A718CE082845}" presName="compositeA" presStyleCnt="0"/>
      <dgm:spPr/>
    </dgm:pt>
    <dgm:pt modelId="{E44659C1-0B83-4AB0-9907-F373FBC02833}" type="pres">
      <dgm:prSet presAssocID="{09C82396-A7E7-425D-A1E9-A718CE082845}" presName="textA" presStyleLbl="revTx" presStyleIdx="4" presStyleCnt="6">
        <dgm:presLayoutVars>
          <dgm:bulletEnabled val="1"/>
        </dgm:presLayoutVars>
      </dgm:prSet>
      <dgm:spPr/>
    </dgm:pt>
    <dgm:pt modelId="{682232BF-4EC7-4D70-9D82-1635B7EC9CE5}" type="pres">
      <dgm:prSet presAssocID="{09C82396-A7E7-425D-A1E9-A718CE082845}" presName="circleA" presStyleLbl="node1" presStyleIdx="4" presStyleCnt="6"/>
      <dgm:spPr/>
    </dgm:pt>
    <dgm:pt modelId="{B1789A77-5067-469A-A29E-618D057B8F59}" type="pres">
      <dgm:prSet presAssocID="{09C82396-A7E7-425D-A1E9-A718CE082845}" presName="spaceA" presStyleCnt="0"/>
      <dgm:spPr/>
    </dgm:pt>
    <dgm:pt modelId="{77E149A7-48FE-4323-A2AA-E02A8B973351}" type="pres">
      <dgm:prSet presAssocID="{03E97C16-317F-4E22-B256-0B6702086D72}" presName="space" presStyleCnt="0"/>
      <dgm:spPr/>
    </dgm:pt>
    <dgm:pt modelId="{CD18A94A-9AA5-449E-8357-0012C1D9CE19}" type="pres">
      <dgm:prSet presAssocID="{C2AF7C98-265B-4EA2-8E4B-132A57276281}" presName="compositeB" presStyleCnt="0"/>
      <dgm:spPr/>
    </dgm:pt>
    <dgm:pt modelId="{82FEAE16-5B74-452C-8E22-C9BB017807F4}" type="pres">
      <dgm:prSet presAssocID="{C2AF7C98-265B-4EA2-8E4B-132A57276281}" presName="textB" presStyleLbl="revTx" presStyleIdx="5" presStyleCnt="6">
        <dgm:presLayoutVars>
          <dgm:bulletEnabled val="1"/>
        </dgm:presLayoutVars>
      </dgm:prSet>
      <dgm:spPr/>
    </dgm:pt>
    <dgm:pt modelId="{5094623C-95B8-41F4-81F1-0F19FDF7240D}" type="pres">
      <dgm:prSet presAssocID="{C2AF7C98-265B-4EA2-8E4B-132A57276281}" presName="circleB" presStyleLbl="node1" presStyleIdx="5" presStyleCnt="6"/>
      <dgm:spPr/>
    </dgm:pt>
    <dgm:pt modelId="{DE85C156-63B4-43B3-877F-5B7F5F2A6C45}" type="pres">
      <dgm:prSet presAssocID="{C2AF7C98-265B-4EA2-8E4B-132A57276281}" presName="spaceB" presStyleCnt="0"/>
      <dgm:spPr/>
    </dgm:pt>
  </dgm:ptLst>
  <dgm:cxnLst>
    <dgm:cxn modelId="{58CAA215-964C-487D-BB48-89C70542301E}" srcId="{8587D8D8-027B-4A20-851F-84D1EA0F9B7E}" destId="{09C82396-A7E7-425D-A1E9-A718CE082845}" srcOrd="4" destOrd="0" parTransId="{574D410D-D8E0-4BDE-B46C-F33D118D2C26}" sibTransId="{03E97C16-317F-4E22-B256-0B6702086D72}"/>
    <dgm:cxn modelId="{294EFA19-B847-4458-9261-C1B38FDFF524}" type="presOf" srcId="{8587D8D8-027B-4A20-851F-84D1EA0F9B7E}" destId="{FA5BA89F-20EA-43F4-B477-C16A1C20E43C}" srcOrd="0" destOrd="0" presId="urn:microsoft.com/office/officeart/2005/8/layout/hProcess11"/>
    <dgm:cxn modelId="{35431323-5141-4E2A-8BB2-50F3E3C7B5E5}" type="presOf" srcId="{C2AF7C98-265B-4EA2-8E4B-132A57276281}" destId="{82FEAE16-5B74-452C-8E22-C9BB017807F4}" srcOrd="0" destOrd="0" presId="urn:microsoft.com/office/officeart/2005/8/layout/hProcess11"/>
    <dgm:cxn modelId="{950B425D-5AB0-4305-B07C-CD85281B41AD}" srcId="{8587D8D8-027B-4A20-851F-84D1EA0F9B7E}" destId="{C2AF7C98-265B-4EA2-8E4B-132A57276281}" srcOrd="5" destOrd="0" parTransId="{3EAB6A32-29E9-4282-BA5F-01DCCF8F8C6C}" sibTransId="{5DE34965-8AE9-4FA3-84B5-6C0F6B61A2A8}"/>
    <dgm:cxn modelId="{4C90124C-F4BD-45D6-9178-03D15C1DE093}" type="presOf" srcId="{09C82396-A7E7-425D-A1E9-A718CE082845}" destId="{E44659C1-0B83-4AB0-9907-F373FBC02833}" srcOrd="0" destOrd="0" presId="urn:microsoft.com/office/officeart/2005/8/layout/hProcess11"/>
    <dgm:cxn modelId="{DAD4DF75-280D-4AA2-8113-0C9AC8D10718}" srcId="{8587D8D8-027B-4A20-851F-84D1EA0F9B7E}" destId="{542A3DA7-4395-4EEB-B1CC-3F4AFA081052}" srcOrd="3" destOrd="0" parTransId="{83DF66B6-8368-4112-8905-47458DE99A39}" sibTransId="{803C391F-0CB7-4025-901B-4D33DB42D22C}"/>
    <dgm:cxn modelId="{C316C77A-330F-4B4C-8627-7154366B6902}" type="presOf" srcId="{FACF1C4B-B5B4-4C57-A5CB-94D5A46005B3}" destId="{1A46BFC0-5E28-44D1-99F1-A662BD73F279}" srcOrd="0" destOrd="0" presId="urn:microsoft.com/office/officeart/2005/8/layout/hProcess11"/>
    <dgm:cxn modelId="{999D3F93-B158-4DCB-92EB-A7DCD159A396}" srcId="{8587D8D8-027B-4A20-851F-84D1EA0F9B7E}" destId="{FACF1C4B-B5B4-4C57-A5CB-94D5A46005B3}" srcOrd="1" destOrd="0" parTransId="{C0AC327B-1612-4DE7-B752-BF75496E743F}" sibTransId="{DB158EFA-B3C6-4955-930C-952329120B9A}"/>
    <dgm:cxn modelId="{1E6FC893-2070-441D-A7B7-8640140AF140}" type="presOf" srcId="{6950ABA8-BDE2-4C1D-AC4D-D1030C01666C}" destId="{FAD99CE1-B383-41FF-8531-CAA83BC32020}" srcOrd="0" destOrd="0" presId="urn:microsoft.com/office/officeart/2005/8/layout/hProcess11"/>
    <dgm:cxn modelId="{8C14C3C1-30C3-4178-BA43-7712B534FBE2}" type="presOf" srcId="{542A3DA7-4395-4EEB-B1CC-3F4AFA081052}" destId="{8846FE2B-DA44-485E-BCB3-DF3283095362}" srcOrd="0" destOrd="0" presId="urn:microsoft.com/office/officeart/2005/8/layout/hProcess11"/>
    <dgm:cxn modelId="{D4700DC9-DE9F-4E45-A777-ED195AAFE0D2}" srcId="{8587D8D8-027B-4A20-851F-84D1EA0F9B7E}" destId="{6950ABA8-BDE2-4C1D-AC4D-D1030C01666C}" srcOrd="0" destOrd="0" parTransId="{3ABFF2E2-4EAD-440A-96C5-D118E08AC486}" sibTransId="{BC3453A2-0947-479B-BA50-7E7AAD496110}"/>
    <dgm:cxn modelId="{4F9FE2DA-A8F4-4FF8-8AA9-6FE9AAD3D944}" type="presOf" srcId="{E6FF73F6-28DE-4E17-A8D8-7CA36E4963F8}" destId="{9116D680-8557-46E4-AAF2-AE9F5593DBF1}" srcOrd="0" destOrd="0" presId="urn:microsoft.com/office/officeart/2005/8/layout/hProcess11"/>
    <dgm:cxn modelId="{343528E7-643D-4D1E-82F8-4E6A12DBA3DC}" srcId="{8587D8D8-027B-4A20-851F-84D1EA0F9B7E}" destId="{E6FF73F6-28DE-4E17-A8D8-7CA36E4963F8}" srcOrd="2" destOrd="0" parTransId="{A503215E-48B2-497F-8C77-5DCFC65B50F2}" sibTransId="{2671CB5B-77ED-4B01-9300-2F1C89626B99}"/>
    <dgm:cxn modelId="{BFE62928-F552-43EF-B488-3A85EE8BC991}" type="presParOf" srcId="{FA5BA89F-20EA-43F4-B477-C16A1C20E43C}" destId="{A075465C-2704-4113-BD5D-A1A66F899A06}" srcOrd="0" destOrd="0" presId="urn:microsoft.com/office/officeart/2005/8/layout/hProcess11"/>
    <dgm:cxn modelId="{4D52C8DB-2AF1-4F6F-B525-8DD49F9AD5BF}" type="presParOf" srcId="{FA5BA89F-20EA-43F4-B477-C16A1C20E43C}" destId="{E4DB2774-9471-451A-AA5D-64CC5127AB64}" srcOrd="1" destOrd="0" presId="urn:microsoft.com/office/officeart/2005/8/layout/hProcess11"/>
    <dgm:cxn modelId="{02036C17-D7BD-4C11-A958-AC4C5307FC78}" type="presParOf" srcId="{E4DB2774-9471-451A-AA5D-64CC5127AB64}" destId="{D2D128AD-2A19-49E4-AFA8-88C7FF86B868}" srcOrd="0" destOrd="0" presId="urn:microsoft.com/office/officeart/2005/8/layout/hProcess11"/>
    <dgm:cxn modelId="{B131EE0D-E74B-4D60-9397-868164671909}" type="presParOf" srcId="{D2D128AD-2A19-49E4-AFA8-88C7FF86B868}" destId="{FAD99CE1-B383-41FF-8531-CAA83BC32020}" srcOrd="0" destOrd="0" presId="urn:microsoft.com/office/officeart/2005/8/layout/hProcess11"/>
    <dgm:cxn modelId="{F6159F54-422F-415F-814F-9D62F19E232E}" type="presParOf" srcId="{D2D128AD-2A19-49E4-AFA8-88C7FF86B868}" destId="{9496E182-2E5B-4279-ACE3-09C0226C5992}" srcOrd="1" destOrd="0" presId="urn:microsoft.com/office/officeart/2005/8/layout/hProcess11"/>
    <dgm:cxn modelId="{893B4B82-653D-440D-B4C0-0E4D4F6D9B99}" type="presParOf" srcId="{D2D128AD-2A19-49E4-AFA8-88C7FF86B868}" destId="{6EA83375-E2F9-4B23-9516-FA081DDD7590}" srcOrd="2" destOrd="0" presId="urn:microsoft.com/office/officeart/2005/8/layout/hProcess11"/>
    <dgm:cxn modelId="{07B78300-F49E-4ED5-A7F8-ACBE2FE2D672}" type="presParOf" srcId="{E4DB2774-9471-451A-AA5D-64CC5127AB64}" destId="{B1D8B324-9199-4B5B-8C36-D1057A0E03E0}" srcOrd="1" destOrd="0" presId="urn:microsoft.com/office/officeart/2005/8/layout/hProcess11"/>
    <dgm:cxn modelId="{2222F746-D739-42B1-9B4C-0A22C751EDB5}" type="presParOf" srcId="{E4DB2774-9471-451A-AA5D-64CC5127AB64}" destId="{7E08ECB2-74C2-4E06-B848-36EB5CC84085}" srcOrd="2" destOrd="0" presId="urn:microsoft.com/office/officeart/2005/8/layout/hProcess11"/>
    <dgm:cxn modelId="{EE4994A1-4D00-4EDA-B8C8-50C96F4A6D6D}" type="presParOf" srcId="{7E08ECB2-74C2-4E06-B848-36EB5CC84085}" destId="{1A46BFC0-5E28-44D1-99F1-A662BD73F279}" srcOrd="0" destOrd="0" presId="urn:microsoft.com/office/officeart/2005/8/layout/hProcess11"/>
    <dgm:cxn modelId="{22AACC44-0434-44BE-A802-CDB28BF6C6C7}" type="presParOf" srcId="{7E08ECB2-74C2-4E06-B848-36EB5CC84085}" destId="{02127315-5769-438E-AE3E-09912A813FF1}" srcOrd="1" destOrd="0" presId="urn:microsoft.com/office/officeart/2005/8/layout/hProcess11"/>
    <dgm:cxn modelId="{9F6FD93C-E3D2-48DF-AF31-3FE2675CEE16}" type="presParOf" srcId="{7E08ECB2-74C2-4E06-B848-36EB5CC84085}" destId="{A65E9D99-65FB-433C-951F-3E6C3F674AE6}" srcOrd="2" destOrd="0" presId="urn:microsoft.com/office/officeart/2005/8/layout/hProcess11"/>
    <dgm:cxn modelId="{8D0EE64C-4EBF-4BA3-B85C-348552E4BD1D}" type="presParOf" srcId="{E4DB2774-9471-451A-AA5D-64CC5127AB64}" destId="{C88C16B7-17C3-46D4-80F7-96F2A5BE59F9}" srcOrd="3" destOrd="0" presId="urn:microsoft.com/office/officeart/2005/8/layout/hProcess11"/>
    <dgm:cxn modelId="{301D9A25-9AEB-41CE-B42D-22DEE8262F7A}" type="presParOf" srcId="{E4DB2774-9471-451A-AA5D-64CC5127AB64}" destId="{E3D55320-351A-4811-ABC7-588682B601A7}" srcOrd="4" destOrd="0" presId="urn:microsoft.com/office/officeart/2005/8/layout/hProcess11"/>
    <dgm:cxn modelId="{75E414C6-75D9-46C3-9C11-EFBCA8720521}" type="presParOf" srcId="{E3D55320-351A-4811-ABC7-588682B601A7}" destId="{9116D680-8557-46E4-AAF2-AE9F5593DBF1}" srcOrd="0" destOrd="0" presId="urn:microsoft.com/office/officeart/2005/8/layout/hProcess11"/>
    <dgm:cxn modelId="{51E5D477-C2A9-4905-86F3-09B65D52E730}" type="presParOf" srcId="{E3D55320-351A-4811-ABC7-588682B601A7}" destId="{FDD678EA-4831-40D7-8372-46277BD69B7B}" srcOrd="1" destOrd="0" presId="urn:microsoft.com/office/officeart/2005/8/layout/hProcess11"/>
    <dgm:cxn modelId="{0A19D5AE-B855-431D-9D2F-484301EB74F0}" type="presParOf" srcId="{E3D55320-351A-4811-ABC7-588682B601A7}" destId="{2734C3AC-FE7A-41A7-A27D-FECB3D676F7F}" srcOrd="2" destOrd="0" presId="urn:microsoft.com/office/officeart/2005/8/layout/hProcess11"/>
    <dgm:cxn modelId="{EFF8C800-F6EB-488D-9A04-6481884C82F0}" type="presParOf" srcId="{E4DB2774-9471-451A-AA5D-64CC5127AB64}" destId="{A2E9CD27-7C62-4948-BAE5-F22760CCC08F}" srcOrd="5" destOrd="0" presId="urn:microsoft.com/office/officeart/2005/8/layout/hProcess11"/>
    <dgm:cxn modelId="{2A78CD40-E14A-4EBF-9AEA-972C2503857C}" type="presParOf" srcId="{E4DB2774-9471-451A-AA5D-64CC5127AB64}" destId="{108AC4E7-7B0A-494B-BD1B-1A3968510C05}" srcOrd="6" destOrd="0" presId="urn:microsoft.com/office/officeart/2005/8/layout/hProcess11"/>
    <dgm:cxn modelId="{AA4946CA-C59F-4CDD-A404-E511E244FE75}" type="presParOf" srcId="{108AC4E7-7B0A-494B-BD1B-1A3968510C05}" destId="{8846FE2B-DA44-485E-BCB3-DF3283095362}" srcOrd="0" destOrd="0" presId="urn:microsoft.com/office/officeart/2005/8/layout/hProcess11"/>
    <dgm:cxn modelId="{92A5D038-1BFF-4338-A16B-962B49F5B1B2}" type="presParOf" srcId="{108AC4E7-7B0A-494B-BD1B-1A3968510C05}" destId="{2EC4744C-BBD6-44ED-BFDF-5FA821A0251B}" srcOrd="1" destOrd="0" presId="urn:microsoft.com/office/officeart/2005/8/layout/hProcess11"/>
    <dgm:cxn modelId="{0C0C02CF-26FC-4EB3-863C-785CC7BAE9CA}" type="presParOf" srcId="{108AC4E7-7B0A-494B-BD1B-1A3968510C05}" destId="{BB051911-F53E-4B1E-BD78-61E125BE6942}" srcOrd="2" destOrd="0" presId="urn:microsoft.com/office/officeart/2005/8/layout/hProcess11"/>
    <dgm:cxn modelId="{0EC727E5-3B01-4AB1-9E68-B8176AFB1EF8}" type="presParOf" srcId="{E4DB2774-9471-451A-AA5D-64CC5127AB64}" destId="{A5A1376C-011D-4CA8-A601-C0EDF716724D}" srcOrd="7" destOrd="0" presId="urn:microsoft.com/office/officeart/2005/8/layout/hProcess11"/>
    <dgm:cxn modelId="{C30EEF4F-2AFE-4B92-9612-3CA6C086DDD4}" type="presParOf" srcId="{E4DB2774-9471-451A-AA5D-64CC5127AB64}" destId="{FCBF9626-2ED1-46D6-A484-CE09E2DB76DB}" srcOrd="8" destOrd="0" presId="urn:microsoft.com/office/officeart/2005/8/layout/hProcess11"/>
    <dgm:cxn modelId="{F9667939-8A3E-4E28-8C41-BA44DEDAD106}" type="presParOf" srcId="{FCBF9626-2ED1-46D6-A484-CE09E2DB76DB}" destId="{E44659C1-0B83-4AB0-9907-F373FBC02833}" srcOrd="0" destOrd="0" presId="urn:microsoft.com/office/officeart/2005/8/layout/hProcess11"/>
    <dgm:cxn modelId="{47A20E22-12DB-4D09-9057-ACB89D59BAFB}" type="presParOf" srcId="{FCBF9626-2ED1-46D6-A484-CE09E2DB76DB}" destId="{682232BF-4EC7-4D70-9D82-1635B7EC9CE5}" srcOrd="1" destOrd="0" presId="urn:microsoft.com/office/officeart/2005/8/layout/hProcess11"/>
    <dgm:cxn modelId="{DA093BD7-5DF4-4894-B636-2F9D95ABC2F9}" type="presParOf" srcId="{FCBF9626-2ED1-46D6-A484-CE09E2DB76DB}" destId="{B1789A77-5067-469A-A29E-618D057B8F59}" srcOrd="2" destOrd="0" presId="urn:microsoft.com/office/officeart/2005/8/layout/hProcess11"/>
    <dgm:cxn modelId="{8893A097-90B7-4697-8AC1-8340522E87D5}" type="presParOf" srcId="{E4DB2774-9471-451A-AA5D-64CC5127AB64}" destId="{77E149A7-48FE-4323-A2AA-E02A8B973351}" srcOrd="9" destOrd="0" presId="urn:microsoft.com/office/officeart/2005/8/layout/hProcess11"/>
    <dgm:cxn modelId="{A183C12E-7793-4ACB-BCFB-BEC87EA361AB}" type="presParOf" srcId="{E4DB2774-9471-451A-AA5D-64CC5127AB64}" destId="{CD18A94A-9AA5-449E-8357-0012C1D9CE19}" srcOrd="10" destOrd="0" presId="urn:microsoft.com/office/officeart/2005/8/layout/hProcess11"/>
    <dgm:cxn modelId="{BEA60F1D-B446-4352-B8F2-D7FD85AB01FC}" type="presParOf" srcId="{CD18A94A-9AA5-449E-8357-0012C1D9CE19}" destId="{82FEAE16-5B74-452C-8E22-C9BB017807F4}" srcOrd="0" destOrd="0" presId="urn:microsoft.com/office/officeart/2005/8/layout/hProcess11"/>
    <dgm:cxn modelId="{E82E22EA-2720-4E4B-B382-CE54E4885E29}" type="presParOf" srcId="{CD18A94A-9AA5-449E-8357-0012C1D9CE19}" destId="{5094623C-95B8-41F4-81F1-0F19FDF7240D}" srcOrd="1" destOrd="0" presId="urn:microsoft.com/office/officeart/2005/8/layout/hProcess11"/>
    <dgm:cxn modelId="{4D4C6148-7037-490D-B7B3-A158D874529E}" type="presParOf" srcId="{CD18A94A-9AA5-449E-8357-0012C1D9CE19}" destId="{DE85C156-63B4-43B3-877F-5B7F5F2A6C4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2690F-F46B-44C8-9DA3-A82A290344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5BC3B0E-FDAE-4A2E-8C25-A09D835C393A}">
      <dgm:prSet phldrT="[Text]" phldr="0"/>
      <dgm:spPr/>
      <dgm:t>
        <a:bodyPr/>
        <a:lstStyle/>
        <a:p>
          <a:pPr rtl="0"/>
          <a:r>
            <a:rPr lang="en-US" dirty="0">
              <a:latin typeface="Source Sans Pro"/>
            </a:rPr>
            <a:t>All-electric construction required</a:t>
          </a:r>
          <a:endParaRPr lang="en-US" dirty="0"/>
        </a:p>
      </dgm:t>
    </dgm:pt>
    <dgm:pt modelId="{05D496A7-0EDD-497E-80C3-0D015CDC38CD}" type="parTrans" cxnId="{A9F49196-2977-412B-90D6-B4A3041B2053}">
      <dgm:prSet/>
      <dgm:spPr/>
      <dgm:t>
        <a:bodyPr/>
        <a:lstStyle/>
        <a:p>
          <a:endParaRPr lang="en-US"/>
        </a:p>
      </dgm:t>
    </dgm:pt>
    <dgm:pt modelId="{361B717D-539A-4B04-91EA-EE016570B9BC}" type="sibTrans" cxnId="{A9F49196-2977-412B-90D6-B4A3041B2053}">
      <dgm:prSet/>
      <dgm:spPr/>
      <dgm:t>
        <a:bodyPr/>
        <a:lstStyle/>
        <a:p>
          <a:endParaRPr lang="en-US"/>
        </a:p>
      </dgm:t>
    </dgm:pt>
    <dgm:pt modelId="{BA8F9577-125C-48F7-86A8-F39A20EB1FC7}">
      <dgm:prSet phldrT="[Text]" phldr="0"/>
      <dgm:spPr/>
      <dgm:t>
        <a:bodyPr/>
        <a:lstStyle/>
        <a:p>
          <a:r>
            <a:rPr lang="en-US" dirty="0">
              <a:solidFill>
                <a:schemeClr val="bg1"/>
              </a:solidFill>
              <a:latin typeface="Source Sans Pro"/>
              <a:ea typeface="Source Sans Pro"/>
              <a:cs typeface="Calibri"/>
            </a:rPr>
            <a:t>Optional exceptions</a:t>
          </a:r>
          <a:endParaRPr lang="en-US" dirty="0"/>
        </a:p>
      </dgm:t>
    </dgm:pt>
    <dgm:pt modelId="{D0B7A5D7-E51C-4C6E-BDD4-7A7218B74039}" type="parTrans" cxnId="{A22BBA1F-1E7E-4BB5-B13C-05DBF97C8699}">
      <dgm:prSet/>
      <dgm:spPr/>
      <dgm:t>
        <a:bodyPr/>
        <a:lstStyle/>
        <a:p>
          <a:endParaRPr lang="en-US"/>
        </a:p>
      </dgm:t>
    </dgm:pt>
    <dgm:pt modelId="{5E0FC32D-10FD-4DDC-BFE7-A2ED48585A50}" type="sibTrans" cxnId="{A22BBA1F-1E7E-4BB5-B13C-05DBF97C8699}">
      <dgm:prSet/>
      <dgm:spPr/>
      <dgm:t>
        <a:bodyPr/>
        <a:lstStyle/>
        <a:p>
          <a:endParaRPr lang="en-US"/>
        </a:p>
      </dgm:t>
    </dgm:pt>
    <dgm:pt modelId="{555481E7-5945-4CC8-938C-27E45C959F05}">
      <dgm:prSet phldr="0"/>
      <dgm:spPr/>
      <dgm:t>
        <a:bodyPr/>
        <a:lstStyle/>
        <a:p>
          <a:pPr rtl="0"/>
          <a:r>
            <a:rPr lang="en-US" dirty="0">
              <a:solidFill>
                <a:srgbClr val="000000"/>
              </a:solidFill>
              <a:latin typeface="Source Sans Pro"/>
              <a:ea typeface="Source Sans Pro"/>
              <a:cs typeface="Calibri"/>
            </a:rPr>
            <a:t>Infeasible to construct according to CA Energy Code</a:t>
          </a:r>
          <a:endParaRPr lang="en-US" dirty="0">
            <a:latin typeface="Source Sans Pro"/>
            <a:ea typeface="Source Sans Pro"/>
          </a:endParaRPr>
        </a:p>
      </dgm:t>
    </dgm:pt>
    <dgm:pt modelId="{870327D0-8269-4AB7-B0E1-F71722CFD304}" type="parTrans" cxnId="{40811AAE-445A-4DCB-9922-4AB709F65C4B}">
      <dgm:prSet/>
      <dgm:spPr/>
      <dgm:t>
        <a:bodyPr/>
        <a:lstStyle/>
        <a:p>
          <a:endParaRPr lang="en-US"/>
        </a:p>
      </dgm:t>
    </dgm:pt>
    <dgm:pt modelId="{020AE6FF-23F3-4D3B-A516-8122D684ED78}" type="sibTrans" cxnId="{40811AAE-445A-4DCB-9922-4AB709F65C4B}">
      <dgm:prSet/>
      <dgm:spPr/>
      <dgm:t>
        <a:bodyPr/>
        <a:lstStyle/>
        <a:p>
          <a:endParaRPr lang="en-US"/>
        </a:p>
      </dgm:t>
    </dgm:pt>
    <dgm:pt modelId="{A59B0075-2834-41D1-B2A2-A445BBF983AE}">
      <dgm:prSet phldr="0"/>
      <dgm:spPr/>
      <dgm:t>
        <a:bodyPr/>
        <a:lstStyle/>
        <a:p>
          <a:r>
            <a:rPr lang="en-US" dirty="0">
              <a:solidFill>
                <a:srgbClr val="000000"/>
              </a:solidFill>
              <a:latin typeface="Source Sans Pro"/>
              <a:ea typeface="Source Sans Pro"/>
              <a:cs typeface="Calibri"/>
            </a:rPr>
            <a:t>“Public interest”</a:t>
          </a:r>
          <a:endParaRPr lang="en-US" dirty="0">
            <a:latin typeface="Source Sans Pro"/>
            <a:ea typeface="Source Sans Pro"/>
          </a:endParaRPr>
        </a:p>
      </dgm:t>
    </dgm:pt>
    <dgm:pt modelId="{A9B3DB1E-D636-42EC-A57E-4A5E3D06A47D}" type="parTrans" cxnId="{D2D4761F-6C6A-47C1-A457-8659A8A940AC}">
      <dgm:prSet/>
      <dgm:spPr/>
      <dgm:t>
        <a:bodyPr/>
        <a:lstStyle/>
        <a:p>
          <a:endParaRPr lang="en-US"/>
        </a:p>
      </dgm:t>
    </dgm:pt>
    <dgm:pt modelId="{73CA5836-531B-4804-89DA-1B195C987ABB}" type="sibTrans" cxnId="{D2D4761F-6C6A-47C1-A457-8659A8A940AC}">
      <dgm:prSet/>
      <dgm:spPr/>
      <dgm:t>
        <a:bodyPr/>
        <a:lstStyle/>
        <a:p>
          <a:endParaRPr lang="en-US"/>
        </a:p>
      </dgm:t>
    </dgm:pt>
    <dgm:pt modelId="{A21B561B-B8B9-449B-9C88-9FE4E20DC916}">
      <dgm:prSet phldr="0"/>
      <dgm:spPr/>
      <dgm:t>
        <a:bodyPr/>
        <a:lstStyle/>
        <a:p>
          <a:pPr rtl="0"/>
          <a:r>
            <a:rPr lang="en-US" dirty="0">
              <a:solidFill>
                <a:srgbClr val="000000"/>
              </a:solidFill>
              <a:latin typeface="Source Sans Pro"/>
              <a:ea typeface="Source Sans Pro"/>
              <a:cs typeface="Calibri"/>
            </a:rPr>
            <a:t>Technology-specific exceptions expiring in </a:t>
          </a:r>
          <a:r>
            <a:rPr lang="en-US" dirty="0">
              <a:latin typeface="Source Sans Pro"/>
              <a:ea typeface="Source Sans Pro"/>
              <a:cs typeface="Calibri"/>
            </a:rPr>
            <a:t>2025</a:t>
          </a:r>
        </a:p>
      </dgm:t>
    </dgm:pt>
    <dgm:pt modelId="{60CDD0E7-157A-469C-AEB7-19FB23372193}" type="parTrans" cxnId="{28E77DBC-7F32-47A2-86D4-C369DBEEB01F}">
      <dgm:prSet/>
      <dgm:spPr/>
      <dgm:t>
        <a:bodyPr/>
        <a:lstStyle/>
        <a:p>
          <a:endParaRPr lang="en-US"/>
        </a:p>
      </dgm:t>
    </dgm:pt>
    <dgm:pt modelId="{B155939C-F202-41B2-8B55-CF1969506E46}" type="sibTrans" cxnId="{28E77DBC-7F32-47A2-86D4-C369DBEEB01F}">
      <dgm:prSet/>
      <dgm:spPr/>
      <dgm:t>
        <a:bodyPr/>
        <a:lstStyle/>
        <a:p>
          <a:endParaRPr lang="en-US"/>
        </a:p>
      </dgm:t>
    </dgm:pt>
    <dgm:pt modelId="{845EB0EE-D650-4C95-8F5D-5EA8D516DC7A}">
      <dgm:prSet phldr="0"/>
      <dgm:spPr/>
      <dgm:t>
        <a:bodyPr/>
        <a:lstStyle/>
        <a:p>
          <a:pPr rtl="0"/>
          <a:r>
            <a:rPr lang="en-US" dirty="0">
              <a:solidFill>
                <a:srgbClr val="000000"/>
              </a:solidFill>
              <a:latin typeface="Source Sans Pro"/>
              <a:ea typeface="Source Sans Pro"/>
              <a:cs typeface="Calibri"/>
            </a:rPr>
            <a:t>Electric-readiness required</a:t>
          </a:r>
          <a:endParaRPr lang="en-US" dirty="0">
            <a:latin typeface="Source Sans Pro"/>
            <a:ea typeface="Source Sans Pro"/>
            <a:cs typeface="Calibri"/>
          </a:endParaRPr>
        </a:p>
      </dgm:t>
    </dgm:pt>
    <dgm:pt modelId="{8C5CDB77-C44C-4C0C-9AC4-EAB7C8BDEEB1}" type="parTrans" cxnId="{8F416C72-58B4-468A-AB0B-1B11418A10A3}">
      <dgm:prSet/>
      <dgm:spPr/>
      <dgm:t>
        <a:bodyPr/>
        <a:lstStyle/>
        <a:p>
          <a:endParaRPr lang="en-US"/>
        </a:p>
      </dgm:t>
    </dgm:pt>
    <dgm:pt modelId="{29A86CA2-124D-4F24-9B4B-F8DDE858F448}" type="sibTrans" cxnId="{8F416C72-58B4-468A-AB0B-1B11418A10A3}">
      <dgm:prSet/>
      <dgm:spPr/>
      <dgm:t>
        <a:bodyPr/>
        <a:lstStyle/>
        <a:p>
          <a:endParaRPr lang="en-US"/>
        </a:p>
      </dgm:t>
    </dgm:pt>
    <dgm:pt modelId="{78041651-2294-4BCA-8772-A1188173E8E3}">
      <dgm:prSet phldr="0"/>
      <dgm:spPr/>
      <dgm:t>
        <a:bodyPr/>
        <a:lstStyle/>
        <a:p>
          <a:pPr rtl="0"/>
          <a:r>
            <a:rPr lang="en-US" dirty="0">
              <a:latin typeface="Source Sans Pro"/>
              <a:ea typeface="Source Sans Pro"/>
              <a:cs typeface="Calibri"/>
            </a:rPr>
            <a:t>New construction definition</a:t>
          </a:r>
        </a:p>
      </dgm:t>
    </dgm:pt>
    <dgm:pt modelId="{507C3417-1396-4E36-B6AB-FD6688C204E8}" type="parTrans" cxnId="{CA3C1B08-17CE-4027-B585-DF21B940B1DA}">
      <dgm:prSet/>
      <dgm:spPr/>
      <dgm:t>
        <a:bodyPr/>
        <a:lstStyle/>
        <a:p>
          <a:endParaRPr lang="en-US"/>
        </a:p>
      </dgm:t>
    </dgm:pt>
    <dgm:pt modelId="{F7254EB8-875C-4777-92F4-C65481349D9D}" type="sibTrans" cxnId="{CA3C1B08-17CE-4027-B585-DF21B940B1DA}">
      <dgm:prSet/>
      <dgm:spPr/>
      <dgm:t>
        <a:bodyPr/>
        <a:lstStyle/>
        <a:p>
          <a:endParaRPr lang="en-US"/>
        </a:p>
      </dgm:t>
    </dgm:pt>
    <dgm:pt modelId="{43A32159-284E-4A2F-A3B0-6468F36382CC}">
      <dgm:prSet phldr="0"/>
      <dgm:spPr/>
      <dgm:t>
        <a:bodyPr/>
        <a:lstStyle/>
        <a:p>
          <a:pPr rtl="0"/>
          <a:r>
            <a:rPr lang="en-US" dirty="0">
              <a:latin typeface="Source Sans Pro"/>
              <a:ea typeface="Source Sans Pro"/>
              <a:cs typeface="Calibri"/>
            </a:rPr>
            <a:t>If either of the below are replaced over 3 years for purposes other than repair or reinforcement</a:t>
          </a:r>
        </a:p>
      </dgm:t>
    </dgm:pt>
    <dgm:pt modelId="{09DBB9F8-45E8-40A8-9611-2BDF6405D9FF}" type="parTrans" cxnId="{FB623701-3E72-4008-853B-2D13A83A0922}">
      <dgm:prSet/>
      <dgm:spPr/>
      <dgm:t>
        <a:bodyPr/>
        <a:lstStyle/>
        <a:p>
          <a:endParaRPr lang="en-US"/>
        </a:p>
      </dgm:t>
    </dgm:pt>
    <dgm:pt modelId="{D369E8AB-9A96-46D7-AAA0-9C8BAF037A66}" type="sibTrans" cxnId="{FB623701-3E72-4008-853B-2D13A83A0922}">
      <dgm:prSet/>
      <dgm:spPr/>
      <dgm:t>
        <a:bodyPr/>
        <a:lstStyle/>
        <a:p>
          <a:endParaRPr lang="en-US"/>
        </a:p>
      </dgm:t>
    </dgm:pt>
    <dgm:pt modelId="{94D8E989-44CF-46E8-8CCC-F349EEFCDFC9}">
      <dgm:prSet phldr="0"/>
      <dgm:spPr/>
      <dgm:t>
        <a:bodyPr/>
        <a:lstStyle/>
        <a:p>
          <a:pPr rtl="0"/>
          <a:r>
            <a:rPr lang="en-US" dirty="0">
              <a:latin typeface="Source Sans Pro"/>
              <a:cs typeface="Calibri"/>
            </a:rPr>
            <a:t>50% of foundation</a:t>
          </a:r>
          <a:endParaRPr lang="en-US" dirty="0">
            <a:cs typeface="Calibri"/>
          </a:endParaRPr>
        </a:p>
      </dgm:t>
    </dgm:pt>
    <dgm:pt modelId="{75B15E70-5238-4FF1-BD8E-04A3057B1CBA}" type="parTrans" cxnId="{672716C4-3752-4140-882A-E6EA22C1F681}">
      <dgm:prSet/>
      <dgm:spPr/>
      <dgm:t>
        <a:bodyPr/>
        <a:lstStyle/>
        <a:p>
          <a:endParaRPr lang="en-US"/>
        </a:p>
      </dgm:t>
    </dgm:pt>
    <dgm:pt modelId="{AF526DC4-7BD3-455D-A51E-39E794C122F9}" type="sibTrans" cxnId="{672716C4-3752-4140-882A-E6EA22C1F681}">
      <dgm:prSet/>
      <dgm:spPr/>
      <dgm:t>
        <a:bodyPr/>
        <a:lstStyle/>
        <a:p>
          <a:endParaRPr lang="en-US"/>
        </a:p>
      </dgm:t>
    </dgm:pt>
    <dgm:pt modelId="{7EB5DB72-E328-4082-A733-A25AF39CAEF6}">
      <dgm:prSet phldr="0"/>
      <dgm:spPr/>
      <dgm:t>
        <a:bodyPr/>
        <a:lstStyle/>
        <a:p>
          <a:pPr rtl="0"/>
          <a:r>
            <a:rPr lang="en-US" dirty="0">
              <a:latin typeface="Source Sans Pro"/>
              <a:ea typeface="Source Sans Pro"/>
              <a:cs typeface="Calibri"/>
            </a:rPr>
            <a:t>50% of above-sill framing, or</a:t>
          </a:r>
          <a:endParaRPr lang="en-US" dirty="0"/>
        </a:p>
      </dgm:t>
    </dgm:pt>
    <dgm:pt modelId="{6D99FC7E-16BC-4FE1-BE94-09E31BDAE1AB}" type="parTrans" cxnId="{E571AE5A-A55E-441F-BFBD-4CFA3EC09CA0}">
      <dgm:prSet/>
      <dgm:spPr/>
      <dgm:t>
        <a:bodyPr/>
        <a:lstStyle/>
        <a:p>
          <a:endParaRPr lang="en-US"/>
        </a:p>
      </dgm:t>
    </dgm:pt>
    <dgm:pt modelId="{5183B8ED-446F-4E33-A933-4547808E009C}" type="sibTrans" cxnId="{E571AE5A-A55E-441F-BFBD-4CFA3EC09CA0}">
      <dgm:prSet/>
      <dgm:spPr/>
      <dgm:t>
        <a:bodyPr/>
        <a:lstStyle/>
        <a:p>
          <a:endParaRPr lang="en-US"/>
        </a:p>
      </dgm:t>
    </dgm:pt>
    <dgm:pt modelId="{FBB7C37A-9D69-4744-943A-FC22F27DB64A}">
      <dgm:prSet phldr="0"/>
      <dgm:spPr/>
      <dgm:t>
        <a:bodyPr/>
        <a:lstStyle/>
        <a:p>
          <a:pPr rtl="0"/>
          <a:r>
            <a:rPr lang="en-US" dirty="0">
              <a:solidFill>
                <a:srgbClr val="000000"/>
              </a:solidFill>
              <a:latin typeface="Source Sans Pro"/>
              <a:ea typeface="Source Sans Pro"/>
              <a:cs typeface="Calibri"/>
            </a:rPr>
            <a:t>Pre-wiring </a:t>
          </a:r>
          <a:endParaRPr lang="en-US" dirty="0">
            <a:latin typeface="Source Sans Pro"/>
            <a:ea typeface="Source Sans Pro"/>
            <a:cs typeface="Calibri"/>
          </a:endParaRPr>
        </a:p>
      </dgm:t>
    </dgm:pt>
    <dgm:pt modelId="{1269AE22-BEF5-460C-AB3A-32CEF5519312}" type="parTrans" cxnId="{6BB000E4-05A9-49E6-8148-C86C8310FE31}">
      <dgm:prSet/>
      <dgm:spPr/>
      <dgm:t>
        <a:bodyPr/>
        <a:lstStyle/>
        <a:p>
          <a:endParaRPr lang="en-US"/>
        </a:p>
      </dgm:t>
    </dgm:pt>
    <dgm:pt modelId="{0535A920-68F5-40DB-A466-3003CD4DC8C4}" type="sibTrans" cxnId="{6BB000E4-05A9-49E6-8148-C86C8310FE31}">
      <dgm:prSet/>
      <dgm:spPr/>
      <dgm:t>
        <a:bodyPr/>
        <a:lstStyle/>
        <a:p>
          <a:endParaRPr lang="en-US"/>
        </a:p>
      </dgm:t>
    </dgm:pt>
    <dgm:pt modelId="{8E715698-8E69-46DC-8D3E-793CF1C02EB4}">
      <dgm:prSet phldr="0"/>
      <dgm:spPr/>
      <dgm:t>
        <a:bodyPr/>
        <a:lstStyle/>
        <a:p>
          <a:r>
            <a:rPr lang="en-US" dirty="0">
              <a:solidFill>
                <a:srgbClr val="000000"/>
              </a:solidFill>
              <a:latin typeface="Source Sans Pro"/>
              <a:ea typeface="Source Sans Pro"/>
              <a:cs typeface="Calibri"/>
            </a:rPr>
            <a:t>Physical space</a:t>
          </a:r>
          <a:endParaRPr lang="en-US" dirty="0"/>
        </a:p>
      </dgm:t>
    </dgm:pt>
    <dgm:pt modelId="{268E60C4-61AC-4D84-A9D0-8A51EC4635FC}" type="parTrans" cxnId="{0B172474-7529-44EF-A983-183F7440251C}">
      <dgm:prSet/>
      <dgm:spPr/>
      <dgm:t>
        <a:bodyPr/>
        <a:lstStyle/>
        <a:p>
          <a:endParaRPr lang="en-US"/>
        </a:p>
      </dgm:t>
    </dgm:pt>
    <dgm:pt modelId="{5439DB70-FA4A-409D-AA95-93F3B1C77B1E}" type="sibTrans" cxnId="{0B172474-7529-44EF-A983-183F7440251C}">
      <dgm:prSet/>
      <dgm:spPr/>
      <dgm:t>
        <a:bodyPr/>
        <a:lstStyle/>
        <a:p>
          <a:endParaRPr lang="en-US"/>
        </a:p>
      </dgm:t>
    </dgm:pt>
    <dgm:pt modelId="{FFC4E940-E521-450A-B25D-FBEA68146341}">
      <dgm:prSet phldr="0"/>
      <dgm:spPr/>
      <dgm:t>
        <a:bodyPr/>
        <a:lstStyle/>
        <a:p>
          <a:pPr rtl="0"/>
          <a:r>
            <a:rPr lang="en-US" dirty="0">
              <a:latin typeface="Source Sans Pro"/>
              <a:ea typeface="Source Sans Pro"/>
              <a:cs typeface="Calibri"/>
            </a:rPr>
            <a:t>Also restricts extension of any existing gas infrastructure</a:t>
          </a:r>
        </a:p>
      </dgm:t>
    </dgm:pt>
    <dgm:pt modelId="{D047FA53-C2FC-4887-B10A-73E8A72E992F}" type="parTrans" cxnId="{E3A1D0FE-ED9B-49BB-8B83-2D58CEBCF8D5}">
      <dgm:prSet/>
      <dgm:spPr/>
      <dgm:t>
        <a:bodyPr/>
        <a:lstStyle/>
        <a:p>
          <a:endParaRPr lang="en-US"/>
        </a:p>
      </dgm:t>
    </dgm:pt>
    <dgm:pt modelId="{008A1F44-5B97-4618-AF35-7187F8C41AC7}" type="sibTrans" cxnId="{E3A1D0FE-ED9B-49BB-8B83-2D58CEBCF8D5}">
      <dgm:prSet/>
      <dgm:spPr/>
      <dgm:t>
        <a:bodyPr/>
        <a:lstStyle/>
        <a:p>
          <a:endParaRPr lang="en-US"/>
        </a:p>
      </dgm:t>
    </dgm:pt>
    <dgm:pt modelId="{A626E104-0B0E-46F0-932B-F280D51E00C4}" type="pres">
      <dgm:prSet presAssocID="{FE62690F-F46B-44C8-9DA3-A82A29034407}" presName="linear" presStyleCnt="0">
        <dgm:presLayoutVars>
          <dgm:dir/>
          <dgm:animLvl val="lvl"/>
          <dgm:resizeHandles val="exact"/>
        </dgm:presLayoutVars>
      </dgm:prSet>
      <dgm:spPr/>
    </dgm:pt>
    <dgm:pt modelId="{DE9FD13D-EE49-4F1C-80DF-95A80984F489}" type="pres">
      <dgm:prSet presAssocID="{45BC3B0E-FDAE-4A2E-8C25-A09D835C393A}" presName="parentLin" presStyleCnt="0"/>
      <dgm:spPr/>
    </dgm:pt>
    <dgm:pt modelId="{42303BE8-F587-425A-A204-A51DC8F46D4A}" type="pres">
      <dgm:prSet presAssocID="{45BC3B0E-FDAE-4A2E-8C25-A09D835C393A}" presName="parentLeftMargin" presStyleLbl="node1" presStyleIdx="0" presStyleCnt="3"/>
      <dgm:spPr/>
    </dgm:pt>
    <dgm:pt modelId="{690BE5CA-6971-481C-BFA7-BE03F6B7D58F}" type="pres">
      <dgm:prSet presAssocID="{45BC3B0E-FDAE-4A2E-8C25-A09D835C393A}" presName="parentText" presStyleLbl="node1" presStyleIdx="0" presStyleCnt="3">
        <dgm:presLayoutVars>
          <dgm:chMax val="0"/>
          <dgm:bulletEnabled val="1"/>
        </dgm:presLayoutVars>
      </dgm:prSet>
      <dgm:spPr/>
    </dgm:pt>
    <dgm:pt modelId="{6C09B39C-27F8-40C8-B8E1-9AAF6CA84C67}" type="pres">
      <dgm:prSet presAssocID="{45BC3B0E-FDAE-4A2E-8C25-A09D835C393A}" presName="negativeSpace" presStyleCnt="0"/>
      <dgm:spPr/>
    </dgm:pt>
    <dgm:pt modelId="{923DD577-C767-44F7-AA74-06E20B041C2F}" type="pres">
      <dgm:prSet presAssocID="{45BC3B0E-FDAE-4A2E-8C25-A09D835C393A}" presName="childText" presStyleLbl="conFgAcc1" presStyleIdx="0" presStyleCnt="3">
        <dgm:presLayoutVars>
          <dgm:bulletEnabled val="1"/>
        </dgm:presLayoutVars>
      </dgm:prSet>
      <dgm:spPr/>
    </dgm:pt>
    <dgm:pt modelId="{513400E3-0736-46DC-95E5-0D24A5ED6CB4}" type="pres">
      <dgm:prSet presAssocID="{361B717D-539A-4B04-91EA-EE016570B9BC}" presName="spaceBetweenRectangles" presStyleCnt="0"/>
      <dgm:spPr/>
    </dgm:pt>
    <dgm:pt modelId="{C77437BC-77B4-4CA8-845D-2160E0B27523}" type="pres">
      <dgm:prSet presAssocID="{78041651-2294-4BCA-8772-A1188173E8E3}" presName="parentLin" presStyleCnt="0"/>
      <dgm:spPr/>
    </dgm:pt>
    <dgm:pt modelId="{5E0792FC-1039-402A-85AA-E7DECD266642}" type="pres">
      <dgm:prSet presAssocID="{78041651-2294-4BCA-8772-A1188173E8E3}" presName="parentLeftMargin" presStyleLbl="node1" presStyleIdx="0" presStyleCnt="3"/>
      <dgm:spPr/>
    </dgm:pt>
    <dgm:pt modelId="{CABDA223-13DC-4328-891F-9FEE753216DC}" type="pres">
      <dgm:prSet presAssocID="{78041651-2294-4BCA-8772-A1188173E8E3}" presName="parentText" presStyleLbl="node1" presStyleIdx="1" presStyleCnt="3">
        <dgm:presLayoutVars>
          <dgm:chMax val="0"/>
          <dgm:bulletEnabled val="1"/>
        </dgm:presLayoutVars>
      </dgm:prSet>
      <dgm:spPr/>
    </dgm:pt>
    <dgm:pt modelId="{3D753CCA-919E-413E-9C9D-7BD5E7B4526D}" type="pres">
      <dgm:prSet presAssocID="{78041651-2294-4BCA-8772-A1188173E8E3}" presName="negativeSpace" presStyleCnt="0"/>
      <dgm:spPr/>
    </dgm:pt>
    <dgm:pt modelId="{8797E90B-BE68-4578-AC37-D742F5EB9699}" type="pres">
      <dgm:prSet presAssocID="{78041651-2294-4BCA-8772-A1188173E8E3}" presName="childText" presStyleLbl="conFgAcc1" presStyleIdx="1" presStyleCnt="3">
        <dgm:presLayoutVars>
          <dgm:bulletEnabled val="1"/>
        </dgm:presLayoutVars>
      </dgm:prSet>
      <dgm:spPr/>
    </dgm:pt>
    <dgm:pt modelId="{32ECC40B-9761-403E-AA3E-90180579548F}" type="pres">
      <dgm:prSet presAssocID="{F7254EB8-875C-4777-92F4-C65481349D9D}" presName="spaceBetweenRectangles" presStyleCnt="0"/>
      <dgm:spPr/>
    </dgm:pt>
    <dgm:pt modelId="{C992C1C9-5EF2-4D00-B4A3-6BC1158A5CDD}" type="pres">
      <dgm:prSet presAssocID="{BA8F9577-125C-48F7-86A8-F39A20EB1FC7}" presName="parentLin" presStyleCnt="0"/>
      <dgm:spPr/>
    </dgm:pt>
    <dgm:pt modelId="{27C53137-0491-4965-B776-6B1A16B57295}" type="pres">
      <dgm:prSet presAssocID="{BA8F9577-125C-48F7-86A8-F39A20EB1FC7}" presName="parentLeftMargin" presStyleLbl="node1" presStyleIdx="1" presStyleCnt="3"/>
      <dgm:spPr/>
    </dgm:pt>
    <dgm:pt modelId="{43210DD9-4B09-469E-85C5-8B8FDA4431D6}" type="pres">
      <dgm:prSet presAssocID="{BA8F9577-125C-48F7-86A8-F39A20EB1FC7}" presName="parentText" presStyleLbl="node1" presStyleIdx="2" presStyleCnt="3">
        <dgm:presLayoutVars>
          <dgm:chMax val="0"/>
          <dgm:bulletEnabled val="1"/>
        </dgm:presLayoutVars>
      </dgm:prSet>
      <dgm:spPr/>
    </dgm:pt>
    <dgm:pt modelId="{EE8B7B70-4365-461A-91FF-C5C74AE0690C}" type="pres">
      <dgm:prSet presAssocID="{BA8F9577-125C-48F7-86A8-F39A20EB1FC7}" presName="negativeSpace" presStyleCnt="0"/>
      <dgm:spPr/>
    </dgm:pt>
    <dgm:pt modelId="{5ED88120-8F6A-4955-B6AA-BD4DA061BF73}" type="pres">
      <dgm:prSet presAssocID="{BA8F9577-125C-48F7-86A8-F39A20EB1FC7}" presName="childText" presStyleLbl="conFgAcc1" presStyleIdx="2" presStyleCnt="3">
        <dgm:presLayoutVars>
          <dgm:bulletEnabled val="1"/>
        </dgm:presLayoutVars>
      </dgm:prSet>
      <dgm:spPr/>
    </dgm:pt>
  </dgm:ptLst>
  <dgm:cxnLst>
    <dgm:cxn modelId="{FB623701-3E72-4008-853B-2D13A83A0922}" srcId="{78041651-2294-4BCA-8772-A1188173E8E3}" destId="{43A32159-284E-4A2F-A3B0-6468F36382CC}" srcOrd="0" destOrd="0" parTransId="{09DBB9F8-45E8-40A8-9611-2BDF6405D9FF}" sibTransId="{D369E8AB-9A96-46D7-AAA0-9C8BAF037A66}"/>
    <dgm:cxn modelId="{7EC97D03-6072-48DE-A41F-4B6664654A37}" type="presOf" srcId="{43A32159-284E-4A2F-A3B0-6468F36382CC}" destId="{8797E90B-BE68-4578-AC37-D742F5EB9699}" srcOrd="0" destOrd="0" presId="urn:microsoft.com/office/officeart/2005/8/layout/list1"/>
    <dgm:cxn modelId="{CA3C1B08-17CE-4027-B585-DF21B940B1DA}" srcId="{FE62690F-F46B-44C8-9DA3-A82A29034407}" destId="{78041651-2294-4BCA-8772-A1188173E8E3}" srcOrd="1" destOrd="0" parTransId="{507C3417-1396-4E36-B6AB-FD6688C204E8}" sibTransId="{F7254EB8-875C-4777-92F4-C65481349D9D}"/>
    <dgm:cxn modelId="{EF546D0E-5A5A-4F90-97DF-9C174930B094}" type="presOf" srcId="{A59B0075-2834-41D1-B2A2-A445BBF983AE}" destId="{5ED88120-8F6A-4955-B6AA-BD4DA061BF73}" srcOrd="0" destOrd="1" presId="urn:microsoft.com/office/officeart/2005/8/layout/list1"/>
    <dgm:cxn modelId="{D2D4761F-6C6A-47C1-A457-8659A8A940AC}" srcId="{BA8F9577-125C-48F7-86A8-F39A20EB1FC7}" destId="{A59B0075-2834-41D1-B2A2-A445BBF983AE}" srcOrd="1" destOrd="0" parTransId="{A9B3DB1E-D636-42EC-A57E-4A5E3D06A47D}" sibTransId="{73CA5836-531B-4804-89DA-1B195C987ABB}"/>
    <dgm:cxn modelId="{A22BBA1F-1E7E-4BB5-B13C-05DBF97C8699}" srcId="{FE62690F-F46B-44C8-9DA3-A82A29034407}" destId="{BA8F9577-125C-48F7-86A8-F39A20EB1FC7}" srcOrd="2" destOrd="0" parTransId="{D0B7A5D7-E51C-4C6E-BDD4-7A7218B74039}" sibTransId="{5E0FC32D-10FD-4DDC-BFE7-A2ED48585A50}"/>
    <dgm:cxn modelId="{2E46FF31-0AB5-4EC0-93D3-142F41C0D57F}" type="presOf" srcId="{BA8F9577-125C-48F7-86A8-F39A20EB1FC7}" destId="{27C53137-0491-4965-B776-6B1A16B57295}" srcOrd="0" destOrd="0" presId="urn:microsoft.com/office/officeart/2005/8/layout/list1"/>
    <dgm:cxn modelId="{68F26F35-FC6C-4455-A71A-136F9A032E9D}" type="presOf" srcId="{7EB5DB72-E328-4082-A733-A25AF39CAEF6}" destId="{8797E90B-BE68-4578-AC37-D742F5EB9699}" srcOrd="0" destOrd="1" presId="urn:microsoft.com/office/officeart/2005/8/layout/list1"/>
    <dgm:cxn modelId="{46EE7A65-A6C9-48CC-922C-BBD26520EB92}" type="presOf" srcId="{8E715698-8E69-46DC-8D3E-793CF1C02EB4}" destId="{5ED88120-8F6A-4955-B6AA-BD4DA061BF73}" srcOrd="0" destOrd="5" presId="urn:microsoft.com/office/officeart/2005/8/layout/list1"/>
    <dgm:cxn modelId="{E44EB047-28A9-4162-8700-10B6BA91F808}" type="presOf" srcId="{FBB7C37A-9D69-4744-943A-FC22F27DB64A}" destId="{5ED88120-8F6A-4955-B6AA-BD4DA061BF73}" srcOrd="0" destOrd="4" presId="urn:microsoft.com/office/officeart/2005/8/layout/list1"/>
    <dgm:cxn modelId="{BD91A050-F2F1-49AA-9ECB-9E2B4F9A6ED7}" type="presOf" srcId="{A21B561B-B8B9-449B-9C88-9FE4E20DC916}" destId="{5ED88120-8F6A-4955-B6AA-BD4DA061BF73}" srcOrd="0" destOrd="2" presId="urn:microsoft.com/office/officeart/2005/8/layout/list1"/>
    <dgm:cxn modelId="{8F416C72-58B4-468A-AB0B-1B11418A10A3}" srcId="{BA8F9577-125C-48F7-86A8-F39A20EB1FC7}" destId="{845EB0EE-D650-4C95-8F5D-5EA8D516DC7A}" srcOrd="3" destOrd="0" parTransId="{8C5CDB77-C44C-4C0C-9AC4-EAB7C8BDEEB1}" sibTransId="{29A86CA2-124D-4F24-9B4B-F8DDE858F448}"/>
    <dgm:cxn modelId="{D6181373-258C-4AA8-85DC-50D6886C60A0}" type="presOf" srcId="{78041651-2294-4BCA-8772-A1188173E8E3}" destId="{5E0792FC-1039-402A-85AA-E7DECD266642}" srcOrd="0" destOrd="0" presId="urn:microsoft.com/office/officeart/2005/8/layout/list1"/>
    <dgm:cxn modelId="{4808FC73-CB54-4F3F-863C-FF669CBBEE1A}" type="presOf" srcId="{45BC3B0E-FDAE-4A2E-8C25-A09D835C393A}" destId="{42303BE8-F587-425A-A204-A51DC8F46D4A}" srcOrd="0" destOrd="0" presId="urn:microsoft.com/office/officeart/2005/8/layout/list1"/>
    <dgm:cxn modelId="{0B172474-7529-44EF-A983-183F7440251C}" srcId="{845EB0EE-D650-4C95-8F5D-5EA8D516DC7A}" destId="{8E715698-8E69-46DC-8D3E-793CF1C02EB4}" srcOrd="1" destOrd="0" parTransId="{268E60C4-61AC-4D84-A9D0-8A51EC4635FC}" sibTransId="{5439DB70-FA4A-409D-AA95-93F3B1C77B1E}"/>
    <dgm:cxn modelId="{E571AE5A-A55E-441F-BFBD-4CFA3EC09CA0}" srcId="{43A32159-284E-4A2F-A3B0-6468F36382CC}" destId="{7EB5DB72-E328-4082-A733-A25AF39CAEF6}" srcOrd="0" destOrd="0" parTransId="{6D99FC7E-16BC-4FE1-BE94-09E31BDAE1AB}" sibTransId="{5183B8ED-446F-4E33-A933-4547808E009C}"/>
    <dgm:cxn modelId="{27A29484-446C-48E8-A974-570381863EC1}" type="presOf" srcId="{FE62690F-F46B-44C8-9DA3-A82A29034407}" destId="{A626E104-0B0E-46F0-932B-F280D51E00C4}" srcOrd="0" destOrd="0" presId="urn:microsoft.com/office/officeart/2005/8/layout/list1"/>
    <dgm:cxn modelId="{779E4A8C-C20F-4BC5-8BEA-3842D500A0DF}" type="presOf" srcId="{555481E7-5945-4CC8-938C-27E45C959F05}" destId="{5ED88120-8F6A-4955-B6AA-BD4DA061BF73}" srcOrd="0" destOrd="0" presId="urn:microsoft.com/office/officeart/2005/8/layout/list1"/>
    <dgm:cxn modelId="{A9F49196-2977-412B-90D6-B4A3041B2053}" srcId="{FE62690F-F46B-44C8-9DA3-A82A29034407}" destId="{45BC3B0E-FDAE-4A2E-8C25-A09D835C393A}" srcOrd="0" destOrd="0" parTransId="{05D496A7-0EDD-497E-80C3-0D015CDC38CD}" sibTransId="{361B717D-539A-4B04-91EA-EE016570B9BC}"/>
    <dgm:cxn modelId="{1C741F97-AC00-49C5-BF07-29D861FF1352}" type="presOf" srcId="{45BC3B0E-FDAE-4A2E-8C25-A09D835C393A}" destId="{690BE5CA-6971-481C-BFA7-BE03F6B7D58F}" srcOrd="1" destOrd="0" presId="urn:microsoft.com/office/officeart/2005/8/layout/list1"/>
    <dgm:cxn modelId="{E635F99B-76B1-46CB-8B47-D6AE9B55147F}" type="presOf" srcId="{FFC4E940-E521-450A-B25D-FBEA68146341}" destId="{923DD577-C767-44F7-AA74-06E20B041C2F}" srcOrd="0" destOrd="0" presId="urn:microsoft.com/office/officeart/2005/8/layout/list1"/>
    <dgm:cxn modelId="{DB1D54A0-D556-4EA1-9D72-D8B25A82F5D4}" type="presOf" srcId="{94D8E989-44CF-46E8-8CCC-F349EEFCDFC9}" destId="{8797E90B-BE68-4578-AC37-D742F5EB9699}" srcOrd="0" destOrd="2" presId="urn:microsoft.com/office/officeart/2005/8/layout/list1"/>
    <dgm:cxn modelId="{026ED2A4-1678-48FC-B566-2F09BA0A25BF}" type="presOf" srcId="{BA8F9577-125C-48F7-86A8-F39A20EB1FC7}" destId="{43210DD9-4B09-469E-85C5-8B8FDA4431D6}" srcOrd="1" destOrd="0" presId="urn:microsoft.com/office/officeart/2005/8/layout/list1"/>
    <dgm:cxn modelId="{40811AAE-445A-4DCB-9922-4AB709F65C4B}" srcId="{BA8F9577-125C-48F7-86A8-F39A20EB1FC7}" destId="{555481E7-5945-4CC8-938C-27E45C959F05}" srcOrd="0" destOrd="0" parTransId="{870327D0-8269-4AB7-B0E1-F71722CFD304}" sibTransId="{020AE6FF-23F3-4D3B-A516-8122D684ED78}"/>
    <dgm:cxn modelId="{28E77DBC-7F32-47A2-86D4-C369DBEEB01F}" srcId="{BA8F9577-125C-48F7-86A8-F39A20EB1FC7}" destId="{A21B561B-B8B9-449B-9C88-9FE4E20DC916}" srcOrd="2" destOrd="0" parTransId="{60CDD0E7-157A-469C-AEB7-19FB23372193}" sibTransId="{B155939C-F202-41B2-8B55-CF1969506E46}"/>
    <dgm:cxn modelId="{672716C4-3752-4140-882A-E6EA22C1F681}" srcId="{43A32159-284E-4A2F-A3B0-6468F36382CC}" destId="{94D8E989-44CF-46E8-8CCC-F349EEFCDFC9}" srcOrd="1" destOrd="0" parTransId="{75B15E70-5238-4FF1-BD8E-04A3057B1CBA}" sibTransId="{AF526DC4-7BD3-455D-A51E-39E794C122F9}"/>
    <dgm:cxn modelId="{6BB000E4-05A9-49E6-8148-C86C8310FE31}" srcId="{845EB0EE-D650-4C95-8F5D-5EA8D516DC7A}" destId="{FBB7C37A-9D69-4744-943A-FC22F27DB64A}" srcOrd="0" destOrd="0" parTransId="{1269AE22-BEF5-460C-AB3A-32CEF5519312}" sibTransId="{0535A920-68F5-40DB-A466-3003CD4DC8C4}"/>
    <dgm:cxn modelId="{D25676EB-523A-4E21-BD93-B8A853E20EDC}" type="presOf" srcId="{78041651-2294-4BCA-8772-A1188173E8E3}" destId="{CABDA223-13DC-4328-891F-9FEE753216DC}" srcOrd="1" destOrd="0" presId="urn:microsoft.com/office/officeart/2005/8/layout/list1"/>
    <dgm:cxn modelId="{4B6D3BF3-823A-4ABB-A597-99647CBFFCEC}" type="presOf" srcId="{845EB0EE-D650-4C95-8F5D-5EA8D516DC7A}" destId="{5ED88120-8F6A-4955-B6AA-BD4DA061BF73}" srcOrd="0" destOrd="3" presId="urn:microsoft.com/office/officeart/2005/8/layout/list1"/>
    <dgm:cxn modelId="{E3A1D0FE-ED9B-49BB-8B83-2D58CEBCF8D5}" srcId="{45BC3B0E-FDAE-4A2E-8C25-A09D835C393A}" destId="{FFC4E940-E521-450A-B25D-FBEA68146341}" srcOrd="0" destOrd="0" parTransId="{D047FA53-C2FC-4887-B10A-73E8A72E992F}" sibTransId="{008A1F44-5B97-4618-AF35-7187F8C41AC7}"/>
    <dgm:cxn modelId="{A331E9B7-2875-49CC-8AB2-DEB3F4FB6E53}" type="presParOf" srcId="{A626E104-0B0E-46F0-932B-F280D51E00C4}" destId="{DE9FD13D-EE49-4F1C-80DF-95A80984F489}" srcOrd="0" destOrd="0" presId="urn:microsoft.com/office/officeart/2005/8/layout/list1"/>
    <dgm:cxn modelId="{9142E3BC-6D52-4B46-9CBC-93D5B77D0A97}" type="presParOf" srcId="{DE9FD13D-EE49-4F1C-80DF-95A80984F489}" destId="{42303BE8-F587-425A-A204-A51DC8F46D4A}" srcOrd="0" destOrd="0" presId="urn:microsoft.com/office/officeart/2005/8/layout/list1"/>
    <dgm:cxn modelId="{C76761D6-713F-412A-AFCF-4EF14379D700}" type="presParOf" srcId="{DE9FD13D-EE49-4F1C-80DF-95A80984F489}" destId="{690BE5CA-6971-481C-BFA7-BE03F6B7D58F}" srcOrd="1" destOrd="0" presId="urn:microsoft.com/office/officeart/2005/8/layout/list1"/>
    <dgm:cxn modelId="{AA277EA9-8C30-4087-BC60-4B47A44CBD39}" type="presParOf" srcId="{A626E104-0B0E-46F0-932B-F280D51E00C4}" destId="{6C09B39C-27F8-40C8-B8E1-9AAF6CA84C67}" srcOrd="1" destOrd="0" presId="urn:microsoft.com/office/officeart/2005/8/layout/list1"/>
    <dgm:cxn modelId="{6F482AB3-9FD2-4EE4-B95E-8E962EF9422F}" type="presParOf" srcId="{A626E104-0B0E-46F0-932B-F280D51E00C4}" destId="{923DD577-C767-44F7-AA74-06E20B041C2F}" srcOrd="2" destOrd="0" presId="urn:microsoft.com/office/officeart/2005/8/layout/list1"/>
    <dgm:cxn modelId="{CA6EE308-BAD5-4967-B340-A42C2BC22583}" type="presParOf" srcId="{A626E104-0B0E-46F0-932B-F280D51E00C4}" destId="{513400E3-0736-46DC-95E5-0D24A5ED6CB4}" srcOrd="3" destOrd="0" presId="urn:microsoft.com/office/officeart/2005/8/layout/list1"/>
    <dgm:cxn modelId="{2C55DF8B-3EF8-45F4-82CD-9846352E8FA4}" type="presParOf" srcId="{A626E104-0B0E-46F0-932B-F280D51E00C4}" destId="{C77437BC-77B4-4CA8-845D-2160E0B27523}" srcOrd="4" destOrd="0" presId="urn:microsoft.com/office/officeart/2005/8/layout/list1"/>
    <dgm:cxn modelId="{88EFB75E-4AD9-48A7-83DC-001AF7A38C61}" type="presParOf" srcId="{C77437BC-77B4-4CA8-845D-2160E0B27523}" destId="{5E0792FC-1039-402A-85AA-E7DECD266642}" srcOrd="0" destOrd="0" presId="urn:microsoft.com/office/officeart/2005/8/layout/list1"/>
    <dgm:cxn modelId="{5715E9CF-8E75-44D1-829F-C2DB20495825}" type="presParOf" srcId="{C77437BC-77B4-4CA8-845D-2160E0B27523}" destId="{CABDA223-13DC-4328-891F-9FEE753216DC}" srcOrd="1" destOrd="0" presId="urn:microsoft.com/office/officeart/2005/8/layout/list1"/>
    <dgm:cxn modelId="{CA70EC77-DA42-47FB-A0E6-59D841588CD4}" type="presParOf" srcId="{A626E104-0B0E-46F0-932B-F280D51E00C4}" destId="{3D753CCA-919E-413E-9C9D-7BD5E7B4526D}" srcOrd="5" destOrd="0" presId="urn:microsoft.com/office/officeart/2005/8/layout/list1"/>
    <dgm:cxn modelId="{03F43001-96FE-4CAE-B07D-6620129C046C}" type="presParOf" srcId="{A626E104-0B0E-46F0-932B-F280D51E00C4}" destId="{8797E90B-BE68-4578-AC37-D742F5EB9699}" srcOrd="6" destOrd="0" presId="urn:microsoft.com/office/officeart/2005/8/layout/list1"/>
    <dgm:cxn modelId="{3B841C2E-43F1-4C29-9315-C2FE7EC1D95C}" type="presParOf" srcId="{A626E104-0B0E-46F0-932B-F280D51E00C4}" destId="{32ECC40B-9761-403E-AA3E-90180579548F}" srcOrd="7" destOrd="0" presId="urn:microsoft.com/office/officeart/2005/8/layout/list1"/>
    <dgm:cxn modelId="{A89A5215-3B33-4F67-94AC-1F2D84C6D388}" type="presParOf" srcId="{A626E104-0B0E-46F0-932B-F280D51E00C4}" destId="{C992C1C9-5EF2-4D00-B4A3-6BC1158A5CDD}" srcOrd="8" destOrd="0" presId="urn:microsoft.com/office/officeart/2005/8/layout/list1"/>
    <dgm:cxn modelId="{3FADEB38-8D4A-4622-9629-6186935FFF4B}" type="presParOf" srcId="{C992C1C9-5EF2-4D00-B4A3-6BC1158A5CDD}" destId="{27C53137-0491-4965-B776-6B1A16B57295}" srcOrd="0" destOrd="0" presId="urn:microsoft.com/office/officeart/2005/8/layout/list1"/>
    <dgm:cxn modelId="{0A3BFB1A-6CEC-4265-9026-399A9117E290}" type="presParOf" srcId="{C992C1C9-5EF2-4D00-B4A3-6BC1158A5CDD}" destId="{43210DD9-4B09-469E-85C5-8B8FDA4431D6}" srcOrd="1" destOrd="0" presId="urn:microsoft.com/office/officeart/2005/8/layout/list1"/>
    <dgm:cxn modelId="{D7852726-F6D8-49AB-8605-5DF93864A862}" type="presParOf" srcId="{A626E104-0B0E-46F0-932B-F280D51E00C4}" destId="{EE8B7B70-4365-461A-91FF-C5C74AE0690C}" srcOrd="9" destOrd="0" presId="urn:microsoft.com/office/officeart/2005/8/layout/list1"/>
    <dgm:cxn modelId="{31A08070-F231-415E-AF8D-3E115F4F3AA4}" type="presParOf" srcId="{A626E104-0B0E-46F0-932B-F280D51E00C4}" destId="{5ED88120-8F6A-4955-B6AA-BD4DA061BF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B09F37-4806-45FD-B705-D2B1C2EC04A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67E08AA-2BFC-4626-8CDE-32CBFC255195}">
      <dgm:prSet phldr="0"/>
      <dgm:spPr/>
      <dgm:t>
        <a:bodyPr/>
        <a:lstStyle/>
        <a:p>
          <a:pPr algn="l" rtl="0">
            <a:lnSpc>
              <a:spcPct val="90000"/>
            </a:lnSpc>
          </a:pPr>
          <a:r>
            <a:rPr lang="en-US" dirty="0">
              <a:latin typeface="Arial"/>
              <a:cs typeface="Arial"/>
            </a:rPr>
            <a:t>Summarize codes and development processes</a:t>
          </a:r>
          <a:endParaRPr lang="en-US" dirty="0">
            <a:latin typeface="Source Sans Pro"/>
            <a:ea typeface="Source Sans Pro"/>
            <a:cs typeface="Arial"/>
          </a:endParaRPr>
        </a:p>
      </dgm:t>
    </dgm:pt>
    <dgm:pt modelId="{335252E6-4835-4FEB-9A36-A3DB6A49AEF3}" type="parTrans" cxnId="{9757C776-78F2-46B5-854A-1424D289399C}">
      <dgm:prSet/>
      <dgm:spPr/>
      <dgm:t>
        <a:bodyPr/>
        <a:lstStyle/>
        <a:p>
          <a:endParaRPr lang="en-US"/>
        </a:p>
      </dgm:t>
    </dgm:pt>
    <dgm:pt modelId="{49BBEC2A-CE92-4179-94FA-852AF8B3C7E7}" type="sibTrans" cxnId="{9757C776-78F2-46B5-854A-1424D289399C}">
      <dgm:prSet/>
      <dgm:spPr/>
      <dgm:t>
        <a:bodyPr/>
        <a:lstStyle/>
        <a:p>
          <a:endParaRPr lang="en-US"/>
        </a:p>
      </dgm:t>
    </dgm:pt>
    <dgm:pt modelId="{AC187A06-EBCE-417D-BF14-1F330744DB5F}">
      <dgm:prSet phldr="0"/>
      <dgm:spPr/>
      <dgm:t>
        <a:bodyPr/>
        <a:lstStyle/>
        <a:p>
          <a:pPr algn="l" rtl="0">
            <a:lnSpc>
              <a:spcPct val="90000"/>
            </a:lnSpc>
          </a:pPr>
          <a:r>
            <a:rPr lang="en-US" dirty="0">
              <a:latin typeface="Arial"/>
              <a:cs typeface="Arial"/>
            </a:rPr>
            <a:t>Financing strategy</a:t>
          </a:r>
          <a:endParaRPr lang="en-US" dirty="0"/>
        </a:p>
      </dgm:t>
    </dgm:pt>
    <dgm:pt modelId="{8FA62EE3-5C10-41AC-AA98-DF01257B91CB}" type="parTrans" cxnId="{7B5CA219-CF68-45BC-BF89-F3543C3DBACA}">
      <dgm:prSet/>
      <dgm:spPr/>
      <dgm:t>
        <a:bodyPr/>
        <a:lstStyle/>
        <a:p>
          <a:endParaRPr lang="en-US"/>
        </a:p>
      </dgm:t>
    </dgm:pt>
    <dgm:pt modelId="{1DC05FA8-3BEE-49A3-B7A9-998ABF1AF5AF}" type="sibTrans" cxnId="{7B5CA219-CF68-45BC-BF89-F3543C3DBACA}">
      <dgm:prSet/>
      <dgm:spPr/>
      <dgm:t>
        <a:bodyPr/>
        <a:lstStyle/>
        <a:p>
          <a:endParaRPr lang="en-US"/>
        </a:p>
      </dgm:t>
    </dgm:pt>
    <dgm:pt modelId="{835F9613-3F4B-4EF0-B9D7-09F352B2E4F0}">
      <dgm:prSet phldr="0"/>
      <dgm:spPr/>
      <dgm:t>
        <a:bodyPr/>
        <a:lstStyle/>
        <a:p>
          <a:pPr algn="l">
            <a:lnSpc>
              <a:spcPct val="90000"/>
            </a:lnSpc>
          </a:pPr>
          <a:r>
            <a:rPr lang="en-US" dirty="0">
              <a:latin typeface="Arial"/>
              <a:cs typeface="Arial"/>
            </a:rPr>
            <a:t>Policy considerations</a:t>
          </a:r>
          <a:endParaRPr lang="en-US" dirty="0"/>
        </a:p>
      </dgm:t>
    </dgm:pt>
    <dgm:pt modelId="{B3B79AED-80ED-417E-BD9E-613D36F185E7}" type="parTrans" cxnId="{568B36F2-0D99-4B20-AF80-3F0484547AEB}">
      <dgm:prSet/>
      <dgm:spPr/>
      <dgm:t>
        <a:bodyPr/>
        <a:lstStyle/>
        <a:p>
          <a:endParaRPr lang="en-US"/>
        </a:p>
      </dgm:t>
    </dgm:pt>
    <dgm:pt modelId="{C38CFD3B-363D-4CB9-9CDC-74990193752B}" type="sibTrans" cxnId="{568B36F2-0D99-4B20-AF80-3F0484547AEB}">
      <dgm:prSet/>
      <dgm:spPr/>
      <dgm:t>
        <a:bodyPr/>
        <a:lstStyle/>
        <a:p>
          <a:endParaRPr lang="en-US"/>
        </a:p>
      </dgm:t>
    </dgm:pt>
    <dgm:pt modelId="{0BD7CB23-690E-40A4-9591-C425A1557475}">
      <dgm:prSet phldr="0"/>
      <dgm:spPr/>
      <dgm:t>
        <a:bodyPr/>
        <a:lstStyle/>
        <a:p>
          <a:pPr algn="l">
            <a:lnSpc>
              <a:spcPct val="90000"/>
            </a:lnSpc>
          </a:pPr>
          <a:r>
            <a:rPr lang="en-US" dirty="0">
              <a:latin typeface="Arial"/>
              <a:cs typeface="Arial"/>
            </a:rPr>
            <a:t>Develop code for “low-hanging fruit”</a:t>
          </a:r>
          <a:endParaRPr lang="en-US" dirty="0"/>
        </a:p>
      </dgm:t>
    </dgm:pt>
    <dgm:pt modelId="{159371E1-2475-4780-AB8E-B2AF58E2035E}" type="parTrans" cxnId="{7EBE0030-259A-4BF3-8BD8-013A951ACF50}">
      <dgm:prSet/>
      <dgm:spPr/>
      <dgm:t>
        <a:bodyPr/>
        <a:lstStyle/>
        <a:p>
          <a:endParaRPr lang="en-US"/>
        </a:p>
      </dgm:t>
    </dgm:pt>
    <dgm:pt modelId="{1B7B2738-48B4-43EE-89B5-D8C4349F53CC}" type="sibTrans" cxnId="{7EBE0030-259A-4BF3-8BD8-013A951ACF50}">
      <dgm:prSet/>
      <dgm:spPr/>
      <dgm:t>
        <a:bodyPr/>
        <a:lstStyle/>
        <a:p>
          <a:endParaRPr lang="en-US"/>
        </a:p>
      </dgm:t>
    </dgm:pt>
    <dgm:pt modelId="{6871DCA4-382C-4AE3-A1A1-49087600A9F8}">
      <dgm:prSet phldr="0"/>
      <dgm:spPr/>
      <dgm:t>
        <a:bodyPr/>
        <a:lstStyle/>
        <a:p>
          <a:pPr algn="l">
            <a:lnSpc>
              <a:spcPct val="90000"/>
            </a:lnSpc>
          </a:pPr>
          <a:r>
            <a:rPr lang="en-US" dirty="0">
              <a:latin typeface="Arial"/>
              <a:cs typeface="Arial"/>
            </a:rPr>
            <a:t>Statewide Utility Program</a:t>
          </a:r>
          <a:endParaRPr lang="en-US" dirty="0"/>
        </a:p>
      </dgm:t>
    </dgm:pt>
    <dgm:pt modelId="{258BDB88-F3F1-4255-A688-326F6FB23071}" type="parTrans" cxnId="{F27F949F-2C35-4822-9CF1-6F192D00E365}">
      <dgm:prSet/>
      <dgm:spPr/>
      <dgm:t>
        <a:bodyPr/>
        <a:lstStyle/>
        <a:p>
          <a:endParaRPr lang="en-US"/>
        </a:p>
      </dgm:t>
    </dgm:pt>
    <dgm:pt modelId="{59C1DEAB-1196-4CC2-B769-0F951AFD6DA3}" type="sibTrans" cxnId="{F27F949F-2C35-4822-9CF1-6F192D00E365}">
      <dgm:prSet/>
      <dgm:spPr/>
      <dgm:t>
        <a:bodyPr/>
        <a:lstStyle/>
        <a:p>
          <a:endParaRPr lang="en-US"/>
        </a:p>
      </dgm:t>
    </dgm:pt>
    <dgm:pt modelId="{005FBD8E-A7E3-4531-BC92-666FA32323C1}">
      <dgm:prSet phldr="0"/>
      <dgm:spPr/>
      <dgm:t>
        <a:bodyPr/>
        <a:lstStyle/>
        <a:p>
          <a:pPr algn="l">
            <a:lnSpc>
              <a:spcPct val="90000"/>
            </a:lnSpc>
          </a:pPr>
          <a:r>
            <a:rPr lang="en-US" dirty="0" err="1">
              <a:latin typeface="Arial"/>
              <a:cs typeface="Arial"/>
            </a:rPr>
            <a:t>BayREN</a:t>
          </a:r>
          <a:r>
            <a:rPr lang="en-US" dirty="0">
              <a:latin typeface="Arial"/>
              <a:cs typeface="Arial"/>
            </a:rPr>
            <a:t> Policy Calculator</a:t>
          </a:r>
          <a:endParaRPr lang="en-US" dirty="0"/>
        </a:p>
      </dgm:t>
    </dgm:pt>
    <dgm:pt modelId="{5C87C059-2559-4BA4-B011-7AFF75D1FD6C}" type="parTrans" cxnId="{B39C3D95-0BC9-4831-BF4D-4881BAC21488}">
      <dgm:prSet/>
      <dgm:spPr/>
      <dgm:t>
        <a:bodyPr/>
        <a:lstStyle/>
        <a:p>
          <a:endParaRPr lang="en-US"/>
        </a:p>
      </dgm:t>
    </dgm:pt>
    <dgm:pt modelId="{CDA45859-BC8B-4782-8B98-C40C7B17FE46}" type="sibTrans" cxnId="{B39C3D95-0BC9-4831-BF4D-4881BAC21488}">
      <dgm:prSet/>
      <dgm:spPr/>
      <dgm:t>
        <a:bodyPr/>
        <a:lstStyle/>
        <a:p>
          <a:endParaRPr lang="en-US"/>
        </a:p>
      </dgm:t>
    </dgm:pt>
    <dgm:pt modelId="{29A16E0C-C699-489C-A880-5FBD1357B060}">
      <dgm:prSet phldr="0"/>
      <dgm:spPr/>
      <dgm:t>
        <a:bodyPr/>
        <a:lstStyle/>
        <a:p>
          <a:r>
            <a:rPr lang="en-US" dirty="0">
              <a:latin typeface="Arial"/>
              <a:cs typeface="Arial"/>
            </a:rPr>
            <a:t>Building stock assessment</a:t>
          </a:r>
          <a:endParaRPr lang="en-US" dirty="0"/>
        </a:p>
      </dgm:t>
    </dgm:pt>
    <dgm:pt modelId="{D7549CCD-0F0E-4035-97D8-5571D290DA9B}" type="parTrans" cxnId="{7A9B29C2-3BBA-494F-A14B-76C1358869D6}">
      <dgm:prSet/>
      <dgm:spPr/>
      <dgm:t>
        <a:bodyPr/>
        <a:lstStyle/>
        <a:p>
          <a:endParaRPr lang="en-US"/>
        </a:p>
      </dgm:t>
    </dgm:pt>
    <dgm:pt modelId="{A4650BCE-8C83-49C3-8FE6-6DC1DF8F0008}" type="sibTrans" cxnId="{7A9B29C2-3BBA-494F-A14B-76C1358869D6}">
      <dgm:prSet/>
      <dgm:spPr/>
      <dgm:t>
        <a:bodyPr/>
        <a:lstStyle/>
        <a:p>
          <a:endParaRPr lang="en-US"/>
        </a:p>
      </dgm:t>
    </dgm:pt>
    <dgm:pt modelId="{3A4AEF2D-B80F-4EC7-9701-03FC3BB00342}">
      <dgm:prSet phldr="0"/>
      <dgm:spPr/>
      <dgm:t>
        <a:bodyPr/>
        <a:lstStyle/>
        <a:p>
          <a:pPr algn="l">
            <a:lnSpc>
              <a:spcPct val="90000"/>
            </a:lnSpc>
          </a:pPr>
          <a:r>
            <a:rPr lang="en-US" dirty="0">
              <a:latin typeface="Arial"/>
              <a:cs typeface="Arial"/>
            </a:rPr>
            <a:t>Stakeholder engagement </a:t>
          </a:r>
          <a:endParaRPr lang="en-US" dirty="0"/>
        </a:p>
      </dgm:t>
    </dgm:pt>
    <dgm:pt modelId="{4B24FC31-0499-4E59-B139-C062DB54F9F8}" type="sibTrans" cxnId="{D4482107-50D0-4956-A2F3-DCB0F905F582}">
      <dgm:prSet/>
      <dgm:spPr/>
      <dgm:t>
        <a:bodyPr/>
        <a:lstStyle/>
        <a:p>
          <a:endParaRPr lang="en-US"/>
        </a:p>
      </dgm:t>
    </dgm:pt>
    <dgm:pt modelId="{5DCF4D65-B27D-4854-9B7A-528022583A79}" type="parTrans" cxnId="{D4482107-50D0-4956-A2F3-DCB0F905F582}">
      <dgm:prSet/>
      <dgm:spPr/>
      <dgm:t>
        <a:bodyPr/>
        <a:lstStyle/>
        <a:p>
          <a:endParaRPr lang="en-US"/>
        </a:p>
      </dgm:t>
    </dgm:pt>
    <dgm:pt modelId="{4A3126EA-D98B-4A23-A319-87332DFCF64B}">
      <dgm:prSet phldr="0"/>
      <dgm:spPr/>
      <dgm:t>
        <a:bodyPr/>
        <a:lstStyle/>
        <a:p>
          <a:r>
            <a:rPr lang="en-US" dirty="0">
              <a:latin typeface="Arial"/>
              <a:cs typeface="Arial"/>
            </a:rPr>
            <a:t>Point of permit</a:t>
          </a:r>
          <a:endParaRPr lang="en-US" dirty="0"/>
        </a:p>
      </dgm:t>
    </dgm:pt>
    <dgm:pt modelId="{002259C5-EF67-4555-8D2B-A95C16539B88}" type="parTrans" cxnId="{AAE5E8B4-8993-4E74-8F31-B2BCF95876DE}">
      <dgm:prSet/>
      <dgm:spPr/>
      <dgm:t>
        <a:bodyPr/>
        <a:lstStyle/>
        <a:p>
          <a:endParaRPr lang="en-US"/>
        </a:p>
      </dgm:t>
    </dgm:pt>
    <dgm:pt modelId="{D22F9AFA-8AA0-4B81-A883-BC03C9F532BF}" type="sibTrans" cxnId="{AAE5E8B4-8993-4E74-8F31-B2BCF95876DE}">
      <dgm:prSet/>
      <dgm:spPr/>
      <dgm:t>
        <a:bodyPr/>
        <a:lstStyle/>
        <a:p>
          <a:endParaRPr lang="en-US"/>
        </a:p>
      </dgm:t>
    </dgm:pt>
    <dgm:pt modelId="{A8EB32C6-FF07-4514-B70B-B640BEA95E15}">
      <dgm:prSet phldr="0"/>
      <dgm:spPr/>
      <dgm:t>
        <a:bodyPr/>
        <a:lstStyle/>
        <a:p>
          <a:r>
            <a:rPr lang="en-US" dirty="0">
              <a:latin typeface="Arial"/>
              <a:cs typeface="Arial"/>
            </a:rPr>
            <a:t>Building performance standards</a:t>
          </a:r>
          <a:endParaRPr lang="en-US" dirty="0"/>
        </a:p>
      </dgm:t>
    </dgm:pt>
    <dgm:pt modelId="{934E8853-C8BA-4E15-910D-BA978ECED217}" type="parTrans" cxnId="{B96F0AB4-A82D-499D-8F65-A1F45E81F352}">
      <dgm:prSet/>
      <dgm:spPr/>
      <dgm:t>
        <a:bodyPr/>
        <a:lstStyle/>
        <a:p>
          <a:endParaRPr lang="en-US"/>
        </a:p>
      </dgm:t>
    </dgm:pt>
    <dgm:pt modelId="{6A4A0E71-038C-4E5E-BCAE-938142E6C759}" type="sibTrans" cxnId="{B96F0AB4-A82D-499D-8F65-A1F45E81F352}">
      <dgm:prSet/>
      <dgm:spPr/>
      <dgm:t>
        <a:bodyPr/>
        <a:lstStyle/>
        <a:p>
          <a:endParaRPr lang="en-US"/>
        </a:p>
      </dgm:t>
    </dgm:pt>
    <dgm:pt modelId="{A4545662-E646-49D1-9E0D-7BF0C44B3F3E}">
      <dgm:prSet phldr="0"/>
      <dgm:spPr/>
      <dgm:t>
        <a:bodyPr/>
        <a:lstStyle/>
        <a:p>
          <a:r>
            <a:rPr lang="en-US" dirty="0">
              <a:latin typeface="Arial"/>
              <a:cs typeface="Arial"/>
            </a:rPr>
            <a:t>Point of sale</a:t>
          </a:r>
          <a:endParaRPr lang="en-US" dirty="0"/>
        </a:p>
      </dgm:t>
    </dgm:pt>
    <dgm:pt modelId="{C6048314-D967-4E84-810D-8072D83AB72E}" type="parTrans" cxnId="{685BCA75-3774-4574-9B84-F9139F09D29D}">
      <dgm:prSet/>
      <dgm:spPr/>
      <dgm:t>
        <a:bodyPr/>
        <a:lstStyle/>
        <a:p>
          <a:endParaRPr lang="en-US"/>
        </a:p>
      </dgm:t>
    </dgm:pt>
    <dgm:pt modelId="{8A76F3B1-469C-4A69-9893-F44CCAF1546A}" type="sibTrans" cxnId="{685BCA75-3774-4574-9B84-F9139F09D29D}">
      <dgm:prSet/>
      <dgm:spPr/>
      <dgm:t>
        <a:bodyPr/>
        <a:lstStyle/>
        <a:p>
          <a:endParaRPr lang="en-US"/>
        </a:p>
      </dgm:t>
    </dgm:pt>
    <dgm:pt modelId="{D27C8BF5-4D32-4193-B117-ED7079F62AD0}">
      <dgm:prSet phldr="0"/>
      <dgm:spPr/>
      <dgm:t>
        <a:bodyPr/>
        <a:lstStyle/>
        <a:p>
          <a:pPr algn="l" rtl="0">
            <a:lnSpc>
              <a:spcPct val="90000"/>
            </a:lnSpc>
          </a:pPr>
          <a:r>
            <a:rPr lang="en-US">
              <a:latin typeface="Arial"/>
              <a:cs typeface="Arial"/>
            </a:rPr>
            <a:t>Prioritize </a:t>
          </a:r>
          <a:br>
            <a:rPr lang="en-US" dirty="0">
              <a:latin typeface="Arial"/>
              <a:cs typeface="Arial"/>
            </a:rPr>
          </a:br>
          <a:endParaRPr lang="en-US" dirty="0">
            <a:latin typeface="Source Sans Pro"/>
            <a:ea typeface="Source Sans Pro"/>
            <a:cs typeface="Arial"/>
          </a:endParaRPr>
        </a:p>
      </dgm:t>
    </dgm:pt>
    <dgm:pt modelId="{E59A3DFA-8F1A-4555-914D-244FE65EA04C}" type="parTrans" cxnId="{35DBD7A6-0BEB-4E9C-9BB7-200BEF76E3B1}">
      <dgm:prSet/>
      <dgm:spPr/>
      <dgm:t>
        <a:bodyPr/>
        <a:lstStyle/>
        <a:p>
          <a:endParaRPr lang="en-US"/>
        </a:p>
      </dgm:t>
    </dgm:pt>
    <dgm:pt modelId="{9488CA78-BE40-4413-B0FA-1D0FED24414A}" type="sibTrans" cxnId="{35DBD7A6-0BEB-4E9C-9BB7-200BEF76E3B1}">
      <dgm:prSet/>
      <dgm:spPr/>
      <dgm:t>
        <a:bodyPr/>
        <a:lstStyle/>
        <a:p>
          <a:endParaRPr lang="en-US"/>
        </a:p>
      </dgm:t>
    </dgm:pt>
    <dgm:pt modelId="{3C269AC3-C74F-4AC5-BD6B-A6097FF0C0CE}">
      <dgm:prSet phldr="0"/>
      <dgm:spPr/>
      <dgm:t>
        <a:bodyPr/>
        <a:lstStyle/>
        <a:p>
          <a:pPr algn="l">
            <a:lnSpc>
              <a:spcPct val="90000"/>
            </a:lnSpc>
          </a:pPr>
          <a:r>
            <a:rPr lang="en-US" dirty="0">
              <a:latin typeface="Arial"/>
              <a:cs typeface="Arial"/>
            </a:rPr>
            <a:t>Cost-effectiveness studies</a:t>
          </a:r>
          <a:endParaRPr lang="en-US" dirty="0"/>
        </a:p>
      </dgm:t>
    </dgm:pt>
    <dgm:pt modelId="{716A6960-6E4A-4B40-9D8D-6E30E6DD777A}" type="parTrans" cxnId="{9A67BAE2-0B97-4BFC-B8AF-2DA884A84374}">
      <dgm:prSet/>
      <dgm:spPr/>
      <dgm:t>
        <a:bodyPr/>
        <a:lstStyle/>
        <a:p>
          <a:endParaRPr lang="en-US"/>
        </a:p>
      </dgm:t>
    </dgm:pt>
    <dgm:pt modelId="{6F14DA7E-28A4-4A00-A544-254ADF9E225B}" type="sibTrans" cxnId="{9A67BAE2-0B97-4BFC-B8AF-2DA884A84374}">
      <dgm:prSet/>
      <dgm:spPr/>
      <dgm:t>
        <a:bodyPr/>
        <a:lstStyle/>
        <a:p>
          <a:endParaRPr lang="en-US"/>
        </a:p>
      </dgm:t>
    </dgm:pt>
    <dgm:pt modelId="{4A515B67-D778-4A08-84DB-D9F524FA4852}">
      <dgm:prSet phldr="0"/>
      <dgm:spPr/>
      <dgm:t>
        <a:bodyPr/>
        <a:lstStyle/>
        <a:p>
          <a:pPr algn="l">
            <a:lnSpc>
              <a:spcPct val="90000"/>
            </a:lnSpc>
          </a:pPr>
          <a:r>
            <a:rPr lang="en-US" dirty="0"/>
            <a:t>Electric-preferred retrofit ordinance</a:t>
          </a:r>
        </a:p>
      </dgm:t>
    </dgm:pt>
    <dgm:pt modelId="{DD54FE27-28F7-4438-9236-525B68A1287C}" type="parTrans" cxnId="{40271E5D-78D1-440C-9237-C6EA94693599}">
      <dgm:prSet/>
      <dgm:spPr/>
      <dgm:t>
        <a:bodyPr/>
        <a:lstStyle/>
        <a:p>
          <a:endParaRPr lang="en-US"/>
        </a:p>
      </dgm:t>
    </dgm:pt>
    <dgm:pt modelId="{ADB15AE1-B4CC-4692-A72E-A56BABA1273B}" type="sibTrans" cxnId="{40271E5D-78D1-440C-9237-C6EA94693599}">
      <dgm:prSet/>
      <dgm:spPr/>
      <dgm:t>
        <a:bodyPr/>
        <a:lstStyle/>
        <a:p>
          <a:endParaRPr lang="en-US"/>
        </a:p>
      </dgm:t>
    </dgm:pt>
    <dgm:pt modelId="{61ECC3E1-7F2D-4EF6-BF18-5F87960D4273}">
      <dgm:prSet phldr="0"/>
      <dgm:spPr/>
      <dgm:t>
        <a:bodyPr/>
        <a:lstStyle/>
        <a:p>
          <a:r>
            <a:rPr lang="en-US" dirty="0">
              <a:latin typeface="Arial"/>
              <a:cs typeface="Arial"/>
            </a:rPr>
            <a:t>Air-conditioning installations, new pool permits</a:t>
          </a:r>
          <a:endParaRPr lang="en-US" dirty="0"/>
        </a:p>
      </dgm:t>
    </dgm:pt>
    <dgm:pt modelId="{FB6B17EB-F453-4129-8556-409C34A3579D}" type="parTrans" cxnId="{6049221D-F42B-427C-A9D3-C69638DF42C4}">
      <dgm:prSet/>
      <dgm:spPr/>
      <dgm:t>
        <a:bodyPr/>
        <a:lstStyle/>
        <a:p>
          <a:endParaRPr lang="en-US"/>
        </a:p>
      </dgm:t>
    </dgm:pt>
    <dgm:pt modelId="{D9710485-73AC-4A71-A5C6-9DCB707B465B}" type="sibTrans" cxnId="{6049221D-F42B-427C-A9D3-C69638DF42C4}">
      <dgm:prSet/>
      <dgm:spPr/>
      <dgm:t>
        <a:bodyPr/>
        <a:lstStyle/>
        <a:p>
          <a:endParaRPr lang="en-US"/>
        </a:p>
      </dgm:t>
    </dgm:pt>
    <dgm:pt modelId="{D597D2D6-251C-4E07-9896-7B5E8B639BEC}">
      <dgm:prSet phldr="0"/>
      <dgm:spPr/>
      <dgm:t>
        <a:bodyPr/>
        <a:lstStyle/>
        <a:p>
          <a:r>
            <a:rPr lang="en-US" dirty="0">
              <a:latin typeface="Arial"/>
              <a:cs typeface="Arial"/>
            </a:rPr>
            <a:t>“End of flow” date</a:t>
          </a:r>
          <a:endParaRPr lang="en-US"/>
        </a:p>
      </dgm:t>
    </dgm:pt>
    <dgm:pt modelId="{9D8821F3-E643-4750-BC2F-5657D6A5E905}" type="parTrans" cxnId="{B4469A3D-1BEE-452A-9331-432BCF98033B}">
      <dgm:prSet/>
      <dgm:spPr/>
      <dgm:t>
        <a:bodyPr/>
        <a:lstStyle/>
        <a:p>
          <a:endParaRPr lang="en-US"/>
        </a:p>
      </dgm:t>
    </dgm:pt>
    <dgm:pt modelId="{5D652486-7AE9-4FA9-8DD1-0AF7A5A3418D}" type="sibTrans" cxnId="{B4469A3D-1BEE-452A-9331-432BCF98033B}">
      <dgm:prSet/>
      <dgm:spPr/>
      <dgm:t>
        <a:bodyPr/>
        <a:lstStyle/>
        <a:p>
          <a:endParaRPr lang="en-US"/>
        </a:p>
      </dgm:t>
    </dgm:pt>
    <dgm:pt modelId="{172F1C78-6845-4E17-89DD-4A462044FF55}">
      <dgm:prSet phldr="0"/>
      <dgm:spPr/>
      <dgm:t>
        <a:bodyPr/>
        <a:lstStyle/>
        <a:p>
          <a:pPr algn="l">
            <a:lnSpc>
              <a:spcPct val="90000"/>
            </a:lnSpc>
          </a:pPr>
          <a:r>
            <a:rPr lang="en-US">
              <a:latin typeface="Arial"/>
              <a:cs typeface="Arial"/>
            </a:rPr>
            <a:t>Reference </a:t>
          </a:r>
          <a:r>
            <a:rPr lang="en-US" dirty="0">
              <a:latin typeface="Arial"/>
              <a:cs typeface="Arial"/>
            </a:rPr>
            <a:t>useful tools</a:t>
          </a:r>
          <a:br>
            <a:rPr lang="en-US" dirty="0">
              <a:latin typeface="Arial"/>
              <a:cs typeface="Arial"/>
            </a:rPr>
          </a:br>
          <a:endParaRPr lang="en-US" dirty="0"/>
        </a:p>
      </dgm:t>
    </dgm:pt>
    <dgm:pt modelId="{915EBA44-D919-4DD3-BED4-43900ABF0265}" type="parTrans" cxnId="{3A336F08-2218-4E3E-A05F-A044EC2716D3}">
      <dgm:prSet/>
      <dgm:spPr/>
      <dgm:t>
        <a:bodyPr/>
        <a:lstStyle/>
        <a:p>
          <a:endParaRPr lang="en-US"/>
        </a:p>
      </dgm:t>
    </dgm:pt>
    <dgm:pt modelId="{17A864D7-56E6-4F3E-9C18-687057E692FF}" type="sibTrans" cxnId="{3A336F08-2218-4E3E-A05F-A044EC2716D3}">
      <dgm:prSet/>
      <dgm:spPr/>
      <dgm:t>
        <a:bodyPr/>
        <a:lstStyle/>
        <a:p>
          <a:endParaRPr lang="en-US"/>
        </a:p>
      </dgm:t>
    </dgm:pt>
    <dgm:pt modelId="{FF48DEB6-6D66-48D0-9FB2-34A9C7FE65B0}" type="pres">
      <dgm:prSet presAssocID="{86B09F37-4806-45FD-B705-D2B1C2EC04A2}" presName="diagram" presStyleCnt="0">
        <dgm:presLayoutVars>
          <dgm:dir/>
          <dgm:resizeHandles val="exact"/>
        </dgm:presLayoutVars>
      </dgm:prSet>
      <dgm:spPr/>
    </dgm:pt>
    <dgm:pt modelId="{632E28BA-0A96-4FE6-85FA-9919018DA657}" type="pres">
      <dgm:prSet presAssocID="{467E08AA-2BFC-4626-8CDE-32CBFC255195}" presName="node" presStyleLbl="node1" presStyleIdx="0" presStyleCnt="4">
        <dgm:presLayoutVars>
          <dgm:bulletEnabled val="1"/>
        </dgm:presLayoutVars>
      </dgm:prSet>
      <dgm:spPr/>
    </dgm:pt>
    <dgm:pt modelId="{A3EAAE6C-97F7-4FC1-8E9F-DB30D6077970}" type="pres">
      <dgm:prSet presAssocID="{49BBEC2A-CE92-4179-94FA-852AF8B3C7E7}" presName="sibTrans" presStyleCnt="0"/>
      <dgm:spPr/>
    </dgm:pt>
    <dgm:pt modelId="{0DB8146B-595F-48BD-A9E5-7C6830C1D6BD}" type="pres">
      <dgm:prSet presAssocID="{D27C8BF5-4D32-4193-B117-ED7079F62AD0}" presName="node" presStyleLbl="node1" presStyleIdx="1" presStyleCnt="4">
        <dgm:presLayoutVars>
          <dgm:bulletEnabled val="1"/>
        </dgm:presLayoutVars>
      </dgm:prSet>
      <dgm:spPr/>
    </dgm:pt>
    <dgm:pt modelId="{51B4E71C-90E5-4DEE-BB9E-0025626BF149}" type="pres">
      <dgm:prSet presAssocID="{9488CA78-BE40-4413-B0FA-1D0FED24414A}" presName="sibTrans" presStyleCnt="0"/>
      <dgm:spPr/>
    </dgm:pt>
    <dgm:pt modelId="{38A59B4A-3EF4-4D58-9114-280E5A4DA540}" type="pres">
      <dgm:prSet presAssocID="{0BD7CB23-690E-40A4-9591-C425A1557475}" presName="node" presStyleLbl="node1" presStyleIdx="2" presStyleCnt="4">
        <dgm:presLayoutVars>
          <dgm:bulletEnabled val="1"/>
        </dgm:presLayoutVars>
      </dgm:prSet>
      <dgm:spPr/>
    </dgm:pt>
    <dgm:pt modelId="{F36FBF1C-778E-49BE-9F09-8BAB0C4CBB43}" type="pres">
      <dgm:prSet presAssocID="{1B7B2738-48B4-43EE-89B5-D8C4349F53CC}" presName="sibTrans" presStyleCnt="0"/>
      <dgm:spPr/>
    </dgm:pt>
    <dgm:pt modelId="{046118A8-83D3-4931-A37F-716637EE1727}" type="pres">
      <dgm:prSet presAssocID="{172F1C78-6845-4E17-89DD-4A462044FF55}" presName="node" presStyleLbl="node1" presStyleIdx="3" presStyleCnt="4">
        <dgm:presLayoutVars>
          <dgm:bulletEnabled val="1"/>
        </dgm:presLayoutVars>
      </dgm:prSet>
      <dgm:spPr/>
    </dgm:pt>
  </dgm:ptLst>
  <dgm:cxnLst>
    <dgm:cxn modelId="{D4482107-50D0-4956-A2F3-DCB0F905F582}" srcId="{D27C8BF5-4D32-4193-B117-ED7079F62AD0}" destId="{3A4AEF2D-B80F-4EC7-9701-03FC3BB00342}" srcOrd="0" destOrd="0" parTransId="{5DCF4D65-B27D-4854-9B7A-528022583A79}" sibTransId="{4B24FC31-0499-4E59-B139-C062DB54F9F8}"/>
    <dgm:cxn modelId="{3A336F08-2218-4E3E-A05F-A044EC2716D3}" srcId="{86B09F37-4806-45FD-B705-D2B1C2EC04A2}" destId="{172F1C78-6845-4E17-89DD-4A462044FF55}" srcOrd="3" destOrd="0" parTransId="{915EBA44-D919-4DD3-BED4-43900ABF0265}" sibTransId="{17A864D7-56E6-4F3E-9C18-687057E692FF}"/>
    <dgm:cxn modelId="{B87B9E11-037A-4D83-B460-3239C86D0E43}" type="presOf" srcId="{6871DCA4-382C-4AE3-A1A1-49087600A9F8}" destId="{046118A8-83D3-4931-A37F-716637EE1727}" srcOrd="0" destOrd="1" presId="urn:microsoft.com/office/officeart/2005/8/layout/default"/>
    <dgm:cxn modelId="{3E0D6F19-9A27-426B-B65F-0B2D3C2E6246}" type="presOf" srcId="{29A16E0C-C699-489C-A880-5FBD1357B060}" destId="{0DB8146B-595F-48BD-A9E5-7C6830C1D6BD}" srcOrd="0" destOrd="2" presId="urn:microsoft.com/office/officeart/2005/8/layout/default"/>
    <dgm:cxn modelId="{7B5CA219-CF68-45BC-BF89-F3543C3DBACA}" srcId="{D27C8BF5-4D32-4193-B117-ED7079F62AD0}" destId="{AC187A06-EBCE-417D-BF14-1F330744DB5F}" srcOrd="2" destOrd="0" parTransId="{8FA62EE3-5C10-41AC-AA98-DF01257B91CB}" sibTransId="{1DC05FA8-3BEE-49A3-B7A9-998ABF1AF5AF}"/>
    <dgm:cxn modelId="{6049221D-F42B-427C-A9D3-C69638DF42C4}" srcId="{0BD7CB23-690E-40A4-9591-C425A1557475}" destId="{61ECC3E1-7F2D-4EF6-BF18-5F87960D4273}" srcOrd="0" destOrd="0" parTransId="{FB6B17EB-F453-4129-8556-409C34A3579D}" sibTransId="{D9710485-73AC-4A71-A5C6-9DCB707B465B}"/>
    <dgm:cxn modelId="{5FD8FB2D-F3CC-407F-A53B-78EA61042009}" type="presOf" srcId="{61ECC3E1-7F2D-4EF6-BF18-5F87960D4273}" destId="{38A59B4A-3EF4-4D58-9114-280E5A4DA540}" srcOrd="0" destOrd="1" presId="urn:microsoft.com/office/officeart/2005/8/layout/default"/>
    <dgm:cxn modelId="{7EBE0030-259A-4BF3-8BD8-013A951ACF50}" srcId="{86B09F37-4806-45FD-B705-D2B1C2EC04A2}" destId="{0BD7CB23-690E-40A4-9591-C425A1557475}" srcOrd="2" destOrd="0" parTransId="{159371E1-2475-4780-AB8E-B2AF58E2035E}" sibTransId="{1B7B2738-48B4-43EE-89B5-D8C4349F53CC}"/>
    <dgm:cxn modelId="{6E887E33-C390-4736-AB4F-5DC604CF9E52}" type="presOf" srcId="{835F9613-3F4B-4EF0-B9D7-09F352B2E4F0}" destId="{0DB8146B-595F-48BD-A9E5-7C6830C1D6BD}" srcOrd="0" destOrd="4" presId="urn:microsoft.com/office/officeart/2005/8/layout/default"/>
    <dgm:cxn modelId="{2F357839-4E20-4F4F-8A3B-3D0FBFF331CE}" type="presOf" srcId="{D597D2D6-251C-4E07-9896-7B5E8B639BEC}" destId="{38A59B4A-3EF4-4D58-9114-280E5A4DA540}" srcOrd="0" destOrd="2" presId="urn:microsoft.com/office/officeart/2005/8/layout/default"/>
    <dgm:cxn modelId="{B4469A3D-1BEE-452A-9331-432BCF98033B}" srcId="{0BD7CB23-690E-40A4-9591-C425A1557475}" destId="{D597D2D6-251C-4E07-9896-7B5E8B639BEC}" srcOrd="1" destOrd="0" parTransId="{9D8821F3-E643-4750-BC2F-5657D6A5E905}" sibTransId="{5D652486-7AE9-4FA9-8DD1-0AF7A5A3418D}"/>
    <dgm:cxn modelId="{40271E5D-78D1-440C-9237-C6EA94693599}" srcId="{6871DCA4-382C-4AE3-A1A1-49087600A9F8}" destId="{4A515B67-D778-4A08-84DB-D9F524FA4852}" srcOrd="1" destOrd="0" parTransId="{DD54FE27-28F7-4438-9236-525B68A1287C}" sibTransId="{ADB15AE1-B4CC-4692-A72E-A56BABA1273B}"/>
    <dgm:cxn modelId="{FBBBA946-196B-45E1-8FD9-C46C43B5277C}" type="presOf" srcId="{A4545662-E646-49D1-9E0D-7BF0C44B3F3E}" destId="{632E28BA-0A96-4FE6-85FA-9919018DA657}" srcOrd="0" destOrd="3" presId="urn:microsoft.com/office/officeart/2005/8/layout/default"/>
    <dgm:cxn modelId="{D4514C50-6859-4841-8628-A569DED2290A}" type="presOf" srcId="{86B09F37-4806-45FD-B705-D2B1C2EC04A2}" destId="{FF48DEB6-6D66-48D0-9FB2-34A9C7FE65B0}" srcOrd="0" destOrd="0" presId="urn:microsoft.com/office/officeart/2005/8/layout/default"/>
    <dgm:cxn modelId="{A3767955-18F5-4378-8C8F-E08768F86E0D}" type="presOf" srcId="{D27C8BF5-4D32-4193-B117-ED7079F62AD0}" destId="{0DB8146B-595F-48BD-A9E5-7C6830C1D6BD}" srcOrd="0" destOrd="0" presId="urn:microsoft.com/office/officeart/2005/8/layout/default"/>
    <dgm:cxn modelId="{685BCA75-3774-4574-9B84-F9139F09D29D}" srcId="{467E08AA-2BFC-4626-8CDE-32CBFC255195}" destId="{A4545662-E646-49D1-9E0D-7BF0C44B3F3E}" srcOrd="2" destOrd="0" parTransId="{C6048314-D967-4E84-810D-8072D83AB72E}" sibTransId="{8A76F3B1-469C-4A69-9893-F44CCAF1546A}"/>
    <dgm:cxn modelId="{9757C776-78F2-46B5-854A-1424D289399C}" srcId="{86B09F37-4806-45FD-B705-D2B1C2EC04A2}" destId="{467E08AA-2BFC-4626-8CDE-32CBFC255195}" srcOrd="0" destOrd="0" parTransId="{335252E6-4835-4FEB-9A36-A3DB6A49AEF3}" sibTransId="{49BBEC2A-CE92-4179-94FA-852AF8B3C7E7}"/>
    <dgm:cxn modelId="{90916F7E-C9E8-43DD-AB83-C54178F6B2A6}" type="presOf" srcId="{172F1C78-6845-4E17-89DD-4A462044FF55}" destId="{046118A8-83D3-4931-A37F-716637EE1727}" srcOrd="0" destOrd="0" presId="urn:microsoft.com/office/officeart/2005/8/layout/default"/>
    <dgm:cxn modelId="{C6117885-5928-47BF-B65B-04BFD9B38D64}" type="presOf" srcId="{3C269AC3-C74F-4AC5-BD6B-A6097FF0C0CE}" destId="{046118A8-83D3-4931-A37F-716637EE1727}" srcOrd="0" destOrd="2" presId="urn:microsoft.com/office/officeart/2005/8/layout/default"/>
    <dgm:cxn modelId="{683A548F-6478-4F91-B578-FFE7F6B85CDE}" type="presOf" srcId="{A8EB32C6-FF07-4514-B70B-B640BEA95E15}" destId="{632E28BA-0A96-4FE6-85FA-9919018DA657}" srcOrd="0" destOrd="2" presId="urn:microsoft.com/office/officeart/2005/8/layout/default"/>
    <dgm:cxn modelId="{B39C3D95-0BC9-4831-BF4D-4881BAC21488}" srcId="{172F1C78-6845-4E17-89DD-4A462044FF55}" destId="{005FBD8E-A7E3-4531-BC92-666FA32323C1}" srcOrd="1" destOrd="0" parTransId="{5C87C059-2559-4BA4-B011-7AFF75D1FD6C}" sibTransId="{CDA45859-BC8B-4782-8B98-C40C7B17FE46}"/>
    <dgm:cxn modelId="{F27F949F-2C35-4822-9CF1-6F192D00E365}" srcId="{172F1C78-6845-4E17-89DD-4A462044FF55}" destId="{6871DCA4-382C-4AE3-A1A1-49087600A9F8}" srcOrd="0" destOrd="0" parTransId="{258BDB88-F3F1-4255-A688-326F6FB23071}" sibTransId="{59C1DEAB-1196-4CC2-B769-0F951AFD6DA3}"/>
    <dgm:cxn modelId="{35DBD7A6-0BEB-4E9C-9BB7-200BEF76E3B1}" srcId="{86B09F37-4806-45FD-B705-D2B1C2EC04A2}" destId="{D27C8BF5-4D32-4193-B117-ED7079F62AD0}" srcOrd="1" destOrd="0" parTransId="{E59A3DFA-8F1A-4555-914D-244FE65EA04C}" sibTransId="{9488CA78-BE40-4413-B0FA-1D0FED24414A}"/>
    <dgm:cxn modelId="{0F0A95B2-B278-42F8-801C-D47779EA519F}" type="presOf" srcId="{4A3126EA-D98B-4A23-A319-87332DFCF64B}" destId="{632E28BA-0A96-4FE6-85FA-9919018DA657}" srcOrd="0" destOrd="1" presId="urn:microsoft.com/office/officeart/2005/8/layout/default"/>
    <dgm:cxn modelId="{B96F0AB4-A82D-499D-8F65-A1F45E81F352}" srcId="{467E08AA-2BFC-4626-8CDE-32CBFC255195}" destId="{A8EB32C6-FF07-4514-B70B-B640BEA95E15}" srcOrd="1" destOrd="0" parTransId="{934E8853-C8BA-4E15-910D-BA978ECED217}" sibTransId="{6A4A0E71-038C-4E5E-BCAE-938142E6C759}"/>
    <dgm:cxn modelId="{AAE5E8B4-8993-4E74-8F31-B2BCF95876DE}" srcId="{467E08AA-2BFC-4626-8CDE-32CBFC255195}" destId="{4A3126EA-D98B-4A23-A319-87332DFCF64B}" srcOrd="0" destOrd="0" parTransId="{002259C5-EF67-4555-8D2B-A95C16539B88}" sibTransId="{D22F9AFA-8AA0-4B81-A883-BC03C9F532BF}"/>
    <dgm:cxn modelId="{7E68E6B8-4372-4B94-B879-BD94AAB1BBAF}" type="presOf" srcId="{3A4AEF2D-B80F-4EC7-9701-03FC3BB00342}" destId="{0DB8146B-595F-48BD-A9E5-7C6830C1D6BD}" srcOrd="0" destOrd="1" presId="urn:microsoft.com/office/officeart/2005/8/layout/default"/>
    <dgm:cxn modelId="{FDF228BC-03DD-4771-B57F-8FBA5C620782}" type="presOf" srcId="{4A515B67-D778-4A08-84DB-D9F524FA4852}" destId="{046118A8-83D3-4931-A37F-716637EE1727}" srcOrd="0" destOrd="3" presId="urn:microsoft.com/office/officeart/2005/8/layout/default"/>
    <dgm:cxn modelId="{33B976BD-F6E2-4416-87C2-78FB48C08ABE}" type="presOf" srcId="{AC187A06-EBCE-417D-BF14-1F330744DB5F}" destId="{0DB8146B-595F-48BD-A9E5-7C6830C1D6BD}" srcOrd="0" destOrd="3" presId="urn:microsoft.com/office/officeart/2005/8/layout/default"/>
    <dgm:cxn modelId="{7A9B29C2-3BBA-494F-A14B-76C1358869D6}" srcId="{D27C8BF5-4D32-4193-B117-ED7079F62AD0}" destId="{29A16E0C-C699-489C-A880-5FBD1357B060}" srcOrd="1" destOrd="0" parTransId="{D7549CCD-0F0E-4035-97D8-5571D290DA9B}" sibTransId="{A4650BCE-8C83-49C3-8FE6-6DC1DF8F0008}"/>
    <dgm:cxn modelId="{0106DFC4-7272-4AE8-9B11-CFEFFB0454DE}" type="presOf" srcId="{0BD7CB23-690E-40A4-9591-C425A1557475}" destId="{38A59B4A-3EF4-4D58-9114-280E5A4DA540}" srcOrd="0" destOrd="0" presId="urn:microsoft.com/office/officeart/2005/8/layout/default"/>
    <dgm:cxn modelId="{9A67BAE2-0B97-4BFC-B8AF-2DA884A84374}" srcId="{6871DCA4-382C-4AE3-A1A1-49087600A9F8}" destId="{3C269AC3-C74F-4AC5-BD6B-A6097FF0C0CE}" srcOrd="0" destOrd="0" parTransId="{716A6960-6E4A-4B40-9D8D-6E30E6DD777A}" sibTransId="{6F14DA7E-28A4-4A00-A544-254ADF9E225B}"/>
    <dgm:cxn modelId="{8D63E9F0-3661-4850-8F0E-BFD88156A02E}" type="presOf" srcId="{467E08AA-2BFC-4626-8CDE-32CBFC255195}" destId="{632E28BA-0A96-4FE6-85FA-9919018DA657}" srcOrd="0" destOrd="0" presId="urn:microsoft.com/office/officeart/2005/8/layout/default"/>
    <dgm:cxn modelId="{568B36F2-0D99-4B20-AF80-3F0484547AEB}" srcId="{D27C8BF5-4D32-4193-B117-ED7079F62AD0}" destId="{835F9613-3F4B-4EF0-B9D7-09F352B2E4F0}" srcOrd="3" destOrd="0" parTransId="{B3B79AED-80ED-417E-BD9E-613D36F185E7}" sibTransId="{C38CFD3B-363D-4CB9-9CDC-74990193752B}"/>
    <dgm:cxn modelId="{E34CA3F9-8C0E-4325-9896-60149652595D}" type="presOf" srcId="{005FBD8E-A7E3-4531-BC92-666FA32323C1}" destId="{046118A8-83D3-4931-A37F-716637EE1727}" srcOrd="0" destOrd="4" presId="urn:microsoft.com/office/officeart/2005/8/layout/default"/>
    <dgm:cxn modelId="{43BD37B5-248F-4F2B-B567-74D2A197BE88}" type="presParOf" srcId="{FF48DEB6-6D66-48D0-9FB2-34A9C7FE65B0}" destId="{632E28BA-0A96-4FE6-85FA-9919018DA657}" srcOrd="0" destOrd="0" presId="urn:microsoft.com/office/officeart/2005/8/layout/default"/>
    <dgm:cxn modelId="{1CAF96D1-E6C8-4AC8-BA7E-A62C50484771}" type="presParOf" srcId="{FF48DEB6-6D66-48D0-9FB2-34A9C7FE65B0}" destId="{A3EAAE6C-97F7-4FC1-8E9F-DB30D6077970}" srcOrd="1" destOrd="0" presId="urn:microsoft.com/office/officeart/2005/8/layout/default"/>
    <dgm:cxn modelId="{F98F2C92-42C4-4360-A745-CDE771F16195}" type="presParOf" srcId="{FF48DEB6-6D66-48D0-9FB2-34A9C7FE65B0}" destId="{0DB8146B-595F-48BD-A9E5-7C6830C1D6BD}" srcOrd="2" destOrd="0" presId="urn:microsoft.com/office/officeart/2005/8/layout/default"/>
    <dgm:cxn modelId="{14D392F0-47B7-4826-8B8A-844327E9B8EA}" type="presParOf" srcId="{FF48DEB6-6D66-48D0-9FB2-34A9C7FE65B0}" destId="{51B4E71C-90E5-4DEE-BB9E-0025626BF149}" srcOrd="3" destOrd="0" presId="urn:microsoft.com/office/officeart/2005/8/layout/default"/>
    <dgm:cxn modelId="{D7530C9A-0AB5-4153-B8A4-8534232B8F0B}" type="presParOf" srcId="{FF48DEB6-6D66-48D0-9FB2-34A9C7FE65B0}" destId="{38A59B4A-3EF4-4D58-9114-280E5A4DA540}" srcOrd="4" destOrd="0" presId="urn:microsoft.com/office/officeart/2005/8/layout/default"/>
    <dgm:cxn modelId="{B7699F0D-BB87-45BA-B7E4-4D9EB2D70D82}" type="presParOf" srcId="{FF48DEB6-6D66-48D0-9FB2-34A9C7FE65B0}" destId="{F36FBF1C-778E-49BE-9F09-8BAB0C4CBB43}" srcOrd="5" destOrd="0" presId="urn:microsoft.com/office/officeart/2005/8/layout/default"/>
    <dgm:cxn modelId="{B81D2A7B-9B4B-4434-8D7C-4BA5BCF133FA}" type="presParOf" srcId="{FF48DEB6-6D66-48D0-9FB2-34A9C7FE65B0}" destId="{046118A8-83D3-4931-A37F-716637EE172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5465C-2704-4113-BD5D-A1A66F899A06}">
      <dsp:nvSpPr>
        <dsp:cNvPr id="0" name=""/>
        <dsp:cNvSpPr/>
      </dsp:nvSpPr>
      <dsp:spPr>
        <a:xfrm>
          <a:off x="0" y="1655896"/>
          <a:ext cx="11653023" cy="2207862"/>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99CE1-B383-41FF-8531-CAA83BC32020}">
      <dsp:nvSpPr>
        <dsp:cNvPr id="0" name=""/>
        <dsp:cNvSpPr/>
      </dsp:nvSpPr>
      <dsp:spPr>
        <a:xfrm>
          <a:off x="2880" y="0"/>
          <a:ext cx="1677113" cy="220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u="none" kern="1200" dirty="0">
              <a:solidFill>
                <a:schemeClr val="accent5"/>
              </a:solidFill>
              <a:latin typeface="Source Sans Pro"/>
            </a:rPr>
            <a:t>January</a:t>
          </a:r>
          <a:br>
            <a:rPr lang="en-US" sz="2000" u="none" kern="1200" dirty="0"/>
          </a:br>
          <a:r>
            <a:rPr lang="en-US" sz="2000" kern="1200" dirty="0"/>
            <a:t>Kickoff</a:t>
          </a:r>
        </a:p>
      </dsp:txBody>
      <dsp:txXfrm>
        <a:off x="2880" y="0"/>
        <a:ext cx="1677113" cy="2207862"/>
      </dsp:txXfrm>
    </dsp:sp>
    <dsp:sp modelId="{9496E182-2E5B-4279-ACE3-09C0226C5992}">
      <dsp:nvSpPr>
        <dsp:cNvPr id="0" name=""/>
        <dsp:cNvSpPr/>
      </dsp:nvSpPr>
      <dsp:spPr>
        <a:xfrm>
          <a:off x="565454" y="2483845"/>
          <a:ext cx="551965" cy="55196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46BFC0-5E28-44D1-99F1-A662BD73F279}">
      <dsp:nvSpPr>
        <dsp:cNvPr id="0" name=""/>
        <dsp:cNvSpPr/>
      </dsp:nvSpPr>
      <dsp:spPr>
        <a:xfrm>
          <a:off x="1763849" y="3311793"/>
          <a:ext cx="1677113" cy="220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u="none" kern="1200" dirty="0">
              <a:solidFill>
                <a:schemeClr val="accent5"/>
              </a:solidFill>
              <a:latin typeface="Source Sans Pro"/>
            </a:rPr>
            <a:t>February</a:t>
          </a:r>
          <a:br>
            <a:rPr lang="en-US" sz="2000" kern="1200" dirty="0"/>
          </a:br>
          <a:r>
            <a:rPr lang="en-US" sz="2000" kern="1200" dirty="0"/>
            <a:t>Begin on-going outreach</a:t>
          </a:r>
        </a:p>
      </dsp:txBody>
      <dsp:txXfrm>
        <a:off x="1763849" y="3311793"/>
        <a:ext cx="1677113" cy="2207862"/>
      </dsp:txXfrm>
    </dsp:sp>
    <dsp:sp modelId="{02127315-5769-438E-AE3E-09912A813FF1}">
      <dsp:nvSpPr>
        <dsp:cNvPr id="0" name=""/>
        <dsp:cNvSpPr/>
      </dsp:nvSpPr>
      <dsp:spPr>
        <a:xfrm>
          <a:off x="2326423" y="2483845"/>
          <a:ext cx="551965" cy="551965"/>
        </a:xfrm>
        <a:prstGeom prst="ellipse">
          <a:avLst/>
        </a:prstGeom>
        <a:solidFill>
          <a:schemeClr val="accent5">
            <a:hueOff val="-749483"/>
            <a:satOff val="-7893"/>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6D680-8557-46E4-AAF2-AE9F5593DBF1}">
      <dsp:nvSpPr>
        <dsp:cNvPr id="0" name=""/>
        <dsp:cNvSpPr/>
      </dsp:nvSpPr>
      <dsp:spPr>
        <a:xfrm>
          <a:off x="3524818" y="0"/>
          <a:ext cx="1677113" cy="220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u="none" kern="1200" dirty="0">
              <a:solidFill>
                <a:schemeClr val="accent5"/>
              </a:solidFill>
              <a:latin typeface="Source Sans Pro"/>
            </a:rPr>
            <a:t>March-June</a:t>
          </a:r>
          <a:br>
            <a:rPr lang="en-US" sz="2000" kern="1200" dirty="0"/>
          </a:br>
          <a:r>
            <a:rPr lang="en-US" sz="2000" kern="1200" dirty="0"/>
            <a:t>Cost effective studies</a:t>
          </a:r>
        </a:p>
      </dsp:txBody>
      <dsp:txXfrm>
        <a:off x="3524818" y="0"/>
        <a:ext cx="1677113" cy="2207862"/>
      </dsp:txXfrm>
    </dsp:sp>
    <dsp:sp modelId="{FDD678EA-4831-40D7-8372-46277BD69B7B}">
      <dsp:nvSpPr>
        <dsp:cNvPr id="0" name=""/>
        <dsp:cNvSpPr/>
      </dsp:nvSpPr>
      <dsp:spPr>
        <a:xfrm>
          <a:off x="4087392" y="2483845"/>
          <a:ext cx="551965" cy="551965"/>
        </a:xfrm>
        <a:prstGeom prst="ellipse">
          <a:avLst/>
        </a:prstGeom>
        <a:solidFill>
          <a:schemeClr val="accent5">
            <a:hueOff val="-1498965"/>
            <a:satOff val="-15786"/>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6FE2B-DA44-485E-BCB3-DF3283095362}">
      <dsp:nvSpPr>
        <dsp:cNvPr id="0" name=""/>
        <dsp:cNvSpPr/>
      </dsp:nvSpPr>
      <dsp:spPr>
        <a:xfrm>
          <a:off x="5285788" y="3311793"/>
          <a:ext cx="1677113" cy="220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u="none" kern="1200" dirty="0">
              <a:solidFill>
                <a:schemeClr val="accent5"/>
              </a:solidFill>
            </a:rPr>
            <a:t>July</a:t>
          </a:r>
          <a:br>
            <a:rPr lang="en-US" sz="2000" kern="1200" dirty="0"/>
          </a:br>
          <a:r>
            <a:rPr lang="en-US" sz="2000" kern="1200" dirty="0"/>
            <a:t>2</a:t>
          </a:r>
          <a:r>
            <a:rPr lang="en-US" sz="2000" kern="1200" baseline="30000" dirty="0"/>
            <a:t>nd</a:t>
          </a:r>
          <a:r>
            <a:rPr lang="en-US" sz="2000" kern="1200" dirty="0"/>
            <a:t> draft reach codes, outreach</a:t>
          </a:r>
        </a:p>
      </dsp:txBody>
      <dsp:txXfrm>
        <a:off x="5285788" y="3311793"/>
        <a:ext cx="1677113" cy="2207862"/>
      </dsp:txXfrm>
    </dsp:sp>
    <dsp:sp modelId="{2EC4744C-BBD6-44ED-BFDF-5FA821A0251B}">
      <dsp:nvSpPr>
        <dsp:cNvPr id="0" name=""/>
        <dsp:cNvSpPr/>
      </dsp:nvSpPr>
      <dsp:spPr>
        <a:xfrm>
          <a:off x="5848362" y="2483845"/>
          <a:ext cx="551965" cy="551965"/>
        </a:xfrm>
        <a:prstGeom prst="ellipse">
          <a:avLst/>
        </a:prstGeom>
        <a:solidFill>
          <a:schemeClr val="accent5">
            <a:hueOff val="-2248448"/>
            <a:satOff val="-23678"/>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4659C1-0B83-4AB0-9907-F373FBC02833}">
      <dsp:nvSpPr>
        <dsp:cNvPr id="0" name=""/>
        <dsp:cNvSpPr/>
      </dsp:nvSpPr>
      <dsp:spPr>
        <a:xfrm>
          <a:off x="7046757" y="0"/>
          <a:ext cx="1677113" cy="220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u="none" kern="1200" dirty="0">
              <a:solidFill>
                <a:schemeClr val="accent5"/>
              </a:solidFill>
              <a:latin typeface="Source Sans Pro"/>
            </a:rPr>
            <a:t>September-October</a:t>
          </a:r>
          <a:br>
            <a:rPr lang="en-US" sz="2000" kern="1200" dirty="0"/>
          </a:br>
          <a:r>
            <a:rPr lang="en-US" sz="2000" kern="1200" dirty="0"/>
            <a:t>Local adoption</a:t>
          </a:r>
        </a:p>
      </dsp:txBody>
      <dsp:txXfrm>
        <a:off x="7046757" y="0"/>
        <a:ext cx="1677113" cy="2207862"/>
      </dsp:txXfrm>
    </dsp:sp>
    <dsp:sp modelId="{682232BF-4EC7-4D70-9D82-1635B7EC9CE5}">
      <dsp:nvSpPr>
        <dsp:cNvPr id="0" name=""/>
        <dsp:cNvSpPr/>
      </dsp:nvSpPr>
      <dsp:spPr>
        <a:xfrm>
          <a:off x="7609331" y="2483845"/>
          <a:ext cx="551965" cy="551965"/>
        </a:xfrm>
        <a:prstGeom prst="ellipse">
          <a:avLst/>
        </a:prstGeom>
        <a:solidFill>
          <a:schemeClr val="accent5">
            <a:hueOff val="-2997930"/>
            <a:satOff val="-31571"/>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FEAE16-5B74-452C-8E22-C9BB017807F4}">
      <dsp:nvSpPr>
        <dsp:cNvPr id="0" name=""/>
        <dsp:cNvSpPr/>
      </dsp:nvSpPr>
      <dsp:spPr>
        <a:xfrm>
          <a:off x="8807726" y="3311793"/>
          <a:ext cx="1677113" cy="220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u="none" kern="1200" dirty="0">
              <a:solidFill>
                <a:schemeClr val="accent5"/>
              </a:solidFill>
              <a:latin typeface="Source Sans Pro"/>
            </a:rPr>
            <a:t>January</a:t>
          </a:r>
          <a:r>
            <a:rPr lang="en-US" sz="2000" b="1" u="none" kern="1200" dirty="0">
              <a:solidFill>
                <a:schemeClr val="accent5"/>
              </a:solidFill>
            </a:rPr>
            <a:t> 1, 2023</a:t>
          </a:r>
          <a:br>
            <a:rPr lang="en-US" sz="2000" kern="1200" dirty="0"/>
          </a:br>
          <a:r>
            <a:rPr lang="en-US" sz="2000" kern="1200" dirty="0"/>
            <a:t>Codes take effect</a:t>
          </a:r>
        </a:p>
      </dsp:txBody>
      <dsp:txXfrm>
        <a:off x="8807726" y="3311793"/>
        <a:ext cx="1677113" cy="2207862"/>
      </dsp:txXfrm>
    </dsp:sp>
    <dsp:sp modelId="{5094623C-95B8-41F4-81F1-0F19FDF7240D}">
      <dsp:nvSpPr>
        <dsp:cNvPr id="0" name=""/>
        <dsp:cNvSpPr/>
      </dsp:nvSpPr>
      <dsp:spPr>
        <a:xfrm>
          <a:off x="9370300" y="2483845"/>
          <a:ext cx="551965" cy="551965"/>
        </a:xfrm>
        <a:prstGeom prst="ellipse">
          <a:avLst/>
        </a:prstGeom>
        <a:solidFill>
          <a:schemeClr val="accent5">
            <a:hueOff val="-3747413"/>
            <a:satOff val="-39464"/>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DD577-C767-44F7-AA74-06E20B041C2F}">
      <dsp:nvSpPr>
        <dsp:cNvPr id="0" name=""/>
        <dsp:cNvSpPr/>
      </dsp:nvSpPr>
      <dsp:spPr>
        <a:xfrm>
          <a:off x="0" y="231420"/>
          <a:ext cx="8556473" cy="5953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4077" tIns="291592" rIns="664077"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Source Sans Pro"/>
              <a:ea typeface="Source Sans Pro"/>
              <a:cs typeface="Calibri"/>
            </a:rPr>
            <a:t>Also restricts extension of any existing gas infrastructure</a:t>
          </a:r>
        </a:p>
      </dsp:txBody>
      <dsp:txXfrm>
        <a:off x="0" y="231420"/>
        <a:ext cx="8556473" cy="595349"/>
      </dsp:txXfrm>
    </dsp:sp>
    <dsp:sp modelId="{690BE5CA-6971-481C-BFA7-BE03F6B7D58F}">
      <dsp:nvSpPr>
        <dsp:cNvPr id="0" name=""/>
        <dsp:cNvSpPr/>
      </dsp:nvSpPr>
      <dsp:spPr>
        <a:xfrm>
          <a:off x="427823" y="24780"/>
          <a:ext cx="5989531"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390" tIns="0" rIns="226390" bIns="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Source Sans Pro"/>
            </a:rPr>
            <a:t>All-electric construction required</a:t>
          </a:r>
          <a:endParaRPr lang="en-US" sz="1400" kern="1200" dirty="0"/>
        </a:p>
      </dsp:txBody>
      <dsp:txXfrm>
        <a:off x="447998" y="44955"/>
        <a:ext cx="5949181" cy="372929"/>
      </dsp:txXfrm>
    </dsp:sp>
    <dsp:sp modelId="{8797E90B-BE68-4578-AC37-D742F5EB9699}">
      <dsp:nvSpPr>
        <dsp:cNvPr id="0" name=""/>
        <dsp:cNvSpPr/>
      </dsp:nvSpPr>
      <dsp:spPr>
        <a:xfrm>
          <a:off x="0" y="1109010"/>
          <a:ext cx="8556473" cy="10804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4077" tIns="291592" rIns="664077"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Source Sans Pro"/>
              <a:ea typeface="Source Sans Pro"/>
              <a:cs typeface="Calibri"/>
            </a:rPr>
            <a:t>If either of the below are replaced over 3 years for purposes other than repair or reinforcement</a:t>
          </a:r>
        </a:p>
        <a:p>
          <a:pPr marL="228600" lvl="2" indent="-114300" algn="l" defTabSz="622300" rtl="0">
            <a:lnSpc>
              <a:spcPct val="90000"/>
            </a:lnSpc>
            <a:spcBef>
              <a:spcPct val="0"/>
            </a:spcBef>
            <a:spcAft>
              <a:spcPct val="15000"/>
            </a:spcAft>
            <a:buChar char="•"/>
          </a:pPr>
          <a:r>
            <a:rPr lang="en-US" sz="1400" kern="1200" dirty="0">
              <a:latin typeface="Source Sans Pro"/>
              <a:ea typeface="Source Sans Pro"/>
              <a:cs typeface="Calibri"/>
            </a:rPr>
            <a:t>50% of above-sill framing, or</a:t>
          </a:r>
          <a:endParaRPr lang="en-US" sz="1400" kern="1200" dirty="0"/>
        </a:p>
        <a:p>
          <a:pPr marL="228600" lvl="2" indent="-114300" algn="l" defTabSz="622300" rtl="0">
            <a:lnSpc>
              <a:spcPct val="90000"/>
            </a:lnSpc>
            <a:spcBef>
              <a:spcPct val="0"/>
            </a:spcBef>
            <a:spcAft>
              <a:spcPct val="15000"/>
            </a:spcAft>
            <a:buChar char="•"/>
          </a:pPr>
          <a:r>
            <a:rPr lang="en-US" sz="1400" kern="1200" dirty="0">
              <a:latin typeface="Source Sans Pro"/>
              <a:cs typeface="Calibri"/>
            </a:rPr>
            <a:t>50% of foundation</a:t>
          </a:r>
          <a:endParaRPr lang="en-US" sz="1400" kern="1200" dirty="0">
            <a:cs typeface="Calibri"/>
          </a:endParaRPr>
        </a:p>
      </dsp:txBody>
      <dsp:txXfrm>
        <a:off x="0" y="1109010"/>
        <a:ext cx="8556473" cy="1080449"/>
      </dsp:txXfrm>
    </dsp:sp>
    <dsp:sp modelId="{CABDA223-13DC-4328-891F-9FEE753216DC}">
      <dsp:nvSpPr>
        <dsp:cNvPr id="0" name=""/>
        <dsp:cNvSpPr/>
      </dsp:nvSpPr>
      <dsp:spPr>
        <a:xfrm>
          <a:off x="427823" y="902370"/>
          <a:ext cx="5989531"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390" tIns="0" rIns="226390" bIns="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Source Sans Pro"/>
              <a:ea typeface="Source Sans Pro"/>
              <a:cs typeface="Calibri"/>
            </a:rPr>
            <a:t>New construction definition</a:t>
          </a:r>
        </a:p>
      </dsp:txBody>
      <dsp:txXfrm>
        <a:off x="447998" y="922545"/>
        <a:ext cx="5949181" cy="372929"/>
      </dsp:txXfrm>
    </dsp:sp>
    <dsp:sp modelId="{5ED88120-8F6A-4955-B6AA-BD4DA061BF73}">
      <dsp:nvSpPr>
        <dsp:cNvPr id="0" name=""/>
        <dsp:cNvSpPr/>
      </dsp:nvSpPr>
      <dsp:spPr>
        <a:xfrm>
          <a:off x="0" y="2471700"/>
          <a:ext cx="8556473" cy="18080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4077" tIns="291592" rIns="664077"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solidFill>
                <a:srgbClr val="000000"/>
              </a:solidFill>
              <a:latin typeface="Source Sans Pro"/>
              <a:ea typeface="Source Sans Pro"/>
              <a:cs typeface="Calibri"/>
            </a:rPr>
            <a:t>Infeasible to construct according to CA Energy Code</a:t>
          </a:r>
          <a:endParaRPr lang="en-US" sz="1400" kern="1200" dirty="0">
            <a:latin typeface="Source Sans Pro"/>
            <a:ea typeface="Source Sans Pro"/>
          </a:endParaRPr>
        </a:p>
        <a:p>
          <a:pPr marL="114300" lvl="1" indent="-114300" algn="l" defTabSz="622300">
            <a:lnSpc>
              <a:spcPct val="90000"/>
            </a:lnSpc>
            <a:spcBef>
              <a:spcPct val="0"/>
            </a:spcBef>
            <a:spcAft>
              <a:spcPct val="15000"/>
            </a:spcAft>
            <a:buChar char="•"/>
          </a:pPr>
          <a:r>
            <a:rPr lang="en-US" sz="1400" kern="1200" dirty="0">
              <a:solidFill>
                <a:srgbClr val="000000"/>
              </a:solidFill>
              <a:latin typeface="Source Sans Pro"/>
              <a:ea typeface="Source Sans Pro"/>
              <a:cs typeface="Calibri"/>
            </a:rPr>
            <a:t>“Public interest”</a:t>
          </a:r>
          <a:endParaRPr lang="en-US" sz="1400" kern="1200" dirty="0">
            <a:latin typeface="Source Sans Pro"/>
            <a:ea typeface="Source Sans Pro"/>
          </a:endParaRPr>
        </a:p>
        <a:p>
          <a:pPr marL="114300" lvl="1" indent="-114300" algn="l" defTabSz="622300" rtl="0">
            <a:lnSpc>
              <a:spcPct val="90000"/>
            </a:lnSpc>
            <a:spcBef>
              <a:spcPct val="0"/>
            </a:spcBef>
            <a:spcAft>
              <a:spcPct val="15000"/>
            </a:spcAft>
            <a:buChar char="•"/>
          </a:pPr>
          <a:r>
            <a:rPr lang="en-US" sz="1400" kern="1200" dirty="0">
              <a:solidFill>
                <a:srgbClr val="000000"/>
              </a:solidFill>
              <a:latin typeface="Source Sans Pro"/>
              <a:ea typeface="Source Sans Pro"/>
              <a:cs typeface="Calibri"/>
            </a:rPr>
            <a:t>Technology-specific exceptions expiring in </a:t>
          </a:r>
          <a:r>
            <a:rPr lang="en-US" sz="1400" kern="1200" dirty="0">
              <a:latin typeface="Source Sans Pro"/>
              <a:ea typeface="Source Sans Pro"/>
              <a:cs typeface="Calibri"/>
            </a:rPr>
            <a:t>2025</a:t>
          </a:r>
        </a:p>
        <a:p>
          <a:pPr marL="114300" lvl="1" indent="-114300" algn="l" defTabSz="622300" rtl="0">
            <a:lnSpc>
              <a:spcPct val="90000"/>
            </a:lnSpc>
            <a:spcBef>
              <a:spcPct val="0"/>
            </a:spcBef>
            <a:spcAft>
              <a:spcPct val="15000"/>
            </a:spcAft>
            <a:buChar char="•"/>
          </a:pPr>
          <a:r>
            <a:rPr lang="en-US" sz="1400" kern="1200" dirty="0">
              <a:solidFill>
                <a:srgbClr val="000000"/>
              </a:solidFill>
              <a:latin typeface="Source Sans Pro"/>
              <a:ea typeface="Source Sans Pro"/>
              <a:cs typeface="Calibri"/>
            </a:rPr>
            <a:t>Electric-readiness required</a:t>
          </a:r>
          <a:endParaRPr lang="en-US" sz="1400" kern="1200" dirty="0">
            <a:latin typeface="Source Sans Pro"/>
            <a:ea typeface="Source Sans Pro"/>
            <a:cs typeface="Calibri"/>
          </a:endParaRPr>
        </a:p>
        <a:p>
          <a:pPr marL="228600" lvl="2" indent="-114300" algn="l" defTabSz="622300" rtl="0">
            <a:lnSpc>
              <a:spcPct val="90000"/>
            </a:lnSpc>
            <a:spcBef>
              <a:spcPct val="0"/>
            </a:spcBef>
            <a:spcAft>
              <a:spcPct val="15000"/>
            </a:spcAft>
            <a:buChar char="•"/>
          </a:pPr>
          <a:r>
            <a:rPr lang="en-US" sz="1400" kern="1200" dirty="0">
              <a:solidFill>
                <a:srgbClr val="000000"/>
              </a:solidFill>
              <a:latin typeface="Source Sans Pro"/>
              <a:ea typeface="Source Sans Pro"/>
              <a:cs typeface="Calibri"/>
            </a:rPr>
            <a:t>Pre-wiring </a:t>
          </a:r>
          <a:endParaRPr lang="en-US" sz="1400" kern="1200" dirty="0">
            <a:latin typeface="Source Sans Pro"/>
            <a:ea typeface="Source Sans Pro"/>
            <a:cs typeface="Calibri"/>
          </a:endParaRPr>
        </a:p>
        <a:p>
          <a:pPr marL="228600" lvl="2" indent="-114300" algn="l" defTabSz="622300">
            <a:lnSpc>
              <a:spcPct val="90000"/>
            </a:lnSpc>
            <a:spcBef>
              <a:spcPct val="0"/>
            </a:spcBef>
            <a:spcAft>
              <a:spcPct val="15000"/>
            </a:spcAft>
            <a:buChar char="•"/>
          </a:pPr>
          <a:r>
            <a:rPr lang="en-US" sz="1400" kern="1200" dirty="0">
              <a:solidFill>
                <a:srgbClr val="000000"/>
              </a:solidFill>
              <a:latin typeface="Source Sans Pro"/>
              <a:ea typeface="Source Sans Pro"/>
              <a:cs typeface="Calibri"/>
            </a:rPr>
            <a:t>Physical space</a:t>
          </a:r>
          <a:endParaRPr lang="en-US" sz="1400" kern="1200" dirty="0"/>
        </a:p>
      </dsp:txBody>
      <dsp:txXfrm>
        <a:off x="0" y="2471700"/>
        <a:ext cx="8556473" cy="1808099"/>
      </dsp:txXfrm>
    </dsp:sp>
    <dsp:sp modelId="{43210DD9-4B09-469E-85C5-8B8FDA4431D6}">
      <dsp:nvSpPr>
        <dsp:cNvPr id="0" name=""/>
        <dsp:cNvSpPr/>
      </dsp:nvSpPr>
      <dsp:spPr>
        <a:xfrm>
          <a:off x="427823" y="2265060"/>
          <a:ext cx="5989531"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390" tIns="0" rIns="22639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Source Sans Pro"/>
              <a:ea typeface="Source Sans Pro"/>
              <a:cs typeface="Calibri"/>
            </a:rPr>
            <a:t>Optional exceptions</a:t>
          </a:r>
          <a:endParaRPr lang="en-US" sz="1400" kern="1200" dirty="0"/>
        </a:p>
      </dsp:txBody>
      <dsp:txXfrm>
        <a:off x="447998" y="2285235"/>
        <a:ext cx="5949181" cy="372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E28BA-0A96-4FE6-85FA-9919018DA657}">
      <dsp:nvSpPr>
        <dsp:cNvPr id="0" name=""/>
        <dsp:cNvSpPr/>
      </dsp:nvSpPr>
      <dsp:spPr>
        <a:xfrm>
          <a:off x="1084951" y="1175"/>
          <a:ext cx="3250463" cy="19502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Arial"/>
              <a:cs typeface="Arial"/>
            </a:rPr>
            <a:t>Summarize codes and development processes</a:t>
          </a:r>
          <a:endParaRPr lang="en-US" sz="2000" kern="1200" dirty="0">
            <a:latin typeface="Source Sans Pro"/>
            <a:ea typeface="Source Sans Pro"/>
            <a:cs typeface="Arial"/>
          </a:endParaRPr>
        </a:p>
        <a:p>
          <a:pPr marL="171450" lvl="1" indent="-171450" algn="l" defTabSz="711200">
            <a:lnSpc>
              <a:spcPct val="90000"/>
            </a:lnSpc>
            <a:spcBef>
              <a:spcPct val="0"/>
            </a:spcBef>
            <a:spcAft>
              <a:spcPct val="15000"/>
            </a:spcAft>
            <a:buChar char="•"/>
          </a:pPr>
          <a:r>
            <a:rPr lang="en-US" sz="1600" kern="1200" dirty="0">
              <a:latin typeface="Arial"/>
              <a:cs typeface="Arial"/>
            </a:rPr>
            <a:t>Point of permit</a:t>
          </a:r>
          <a:endParaRPr lang="en-US" sz="1600" kern="1200" dirty="0"/>
        </a:p>
        <a:p>
          <a:pPr marL="171450" lvl="1" indent="-171450" algn="l" defTabSz="711200">
            <a:lnSpc>
              <a:spcPct val="90000"/>
            </a:lnSpc>
            <a:spcBef>
              <a:spcPct val="0"/>
            </a:spcBef>
            <a:spcAft>
              <a:spcPct val="15000"/>
            </a:spcAft>
            <a:buChar char="•"/>
          </a:pPr>
          <a:r>
            <a:rPr lang="en-US" sz="1600" kern="1200" dirty="0">
              <a:latin typeface="Arial"/>
              <a:cs typeface="Arial"/>
            </a:rPr>
            <a:t>Building performance standards</a:t>
          </a:r>
          <a:endParaRPr lang="en-US" sz="1600" kern="1200" dirty="0"/>
        </a:p>
        <a:p>
          <a:pPr marL="171450" lvl="1" indent="-171450" algn="l" defTabSz="711200">
            <a:lnSpc>
              <a:spcPct val="90000"/>
            </a:lnSpc>
            <a:spcBef>
              <a:spcPct val="0"/>
            </a:spcBef>
            <a:spcAft>
              <a:spcPct val="15000"/>
            </a:spcAft>
            <a:buChar char="•"/>
          </a:pPr>
          <a:r>
            <a:rPr lang="en-US" sz="1600" kern="1200" dirty="0">
              <a:latin typeface="Arial"/>
              <a:cs typeface="Arial"/>
            </a:rPr>
            <a:t>Point of sale</a:t>
          </a:r>
          <a:endParaRPr lang="en-US" sz="1600" kern="1200" dirty="0"/>
        </a:p>
      </dsp:txBody>
      <dsp:txXfrm>
        <a:off x="1084951" y="1175"/>
        <a:ext cx="3250463" cy="1950278"/>
      </dsp:txXfrm>
    </dsp:sp>
    <dsp:sp modelId="{0DB8146B-595F-48BD-A9E5-7C6830C1D6BD}">
      <dsp:nvSpPr>
        <dsp:cNvPr id="0" name=""/>
        <dsp:cNvSpPr/>
      </dsp:nvSpPr>
      <dsp:spPr>
        <a:xfrm>
          <a:off x="4660461" y="1175"/>
          <a:ext cx="3250463" cy="1950278"/>
        </a:xfrm>
        <a:prstGeom prst="rect">
          <a:avLst/>
        </a:prstGeom>
        <a:solidFill>
          <a:schemeClr val="accent5">
            <a:hueOff val="-1249138"/>
            <a:satOff val="-13155"/>
            <a:lumOff val="-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Arial"/>
              <a:cs typeface="Arial"/>
            </a:rPr>
            <a:t>Prioritize </a:t>
          </a:r>
          <a:br>
            <a:rPr lang="en-US" sz="2000" kern="1200" dirty="0">
              <a:latin typeface="Arial"/>
              <a:cs typeface="Arial"/>
            </a:rPr>
          </a:br>
          <a:endParaRPr lang="en-US" sz="2000" kern="1200" dirty="0">
            <a:latin typeface="Source Sans Pro"/>
            <a:ea typeface="Source Sans Pro"/>
            <a:cs typeface="Arial"/>
          </a:endParaRPr>
        </a:p>
        <a:p>
          <a:pPr marL="171450" lvl="1" indent="-171450" algn="l" defTabSz="711200">
            <a:lnSpc>
              <a:spcPct val="90000"/>
            </a:lnSpc>
            <a:spcBef>
              <a:spcPct val="0"/>
            </a:spcBef>
            <a:spcAft>
              <a:spcPct val="15000"/>
            </a:spcAft>
            <a:buChar char="•"/>
          </a:pPr>
          <a:r>
            <a:rPr lang="en-US" sz="1600" kern="1200" dirty="0">
              <a:latin typeface="Arial"/>
              <a:cs typeface="Arial"/>
            </a:rPr>
            <a:t>Stakeholder engagement </a:t>
          </a:r>
          <a:endParaRPr lang="en-US" sz="1600" kern="1200" dirty="0"/>
        </a:p>
        <a:p>
          <a:pPr marL="171450" lvl="1" indent="-171450" algn="l" defTabSz="711200">
            <a:lnSpc>
              <a:spcPct val="90000"/>
            </a:lnSpc>
            <a:spcBef>
              <a:spcPct val="0"/>
            </a:spcBef>
            <a:spcAft>
              <a:spcPct val="15000"/>
            </a:spcAft>
            <a:buChar char="•"/>
          </a:pPr>
          <a:r>
            <a:rPr lang="en-US" sz="1600" kern="1200" dirty="0">
              <a:latin typeface="Arial"/>
              <a:cs typeface="Arial"/>
            </a:rPr>
            <a:t>Building stock assessment</a:t>
          </a:r>
          <a:endParaRPr lang="en-US" sz="1600" kern="1200" dirty="0"/>
        </a:p>
        <a:p>
          <a:pPr marL="171450" lvl="1" indent="-171450" algn="l" defTabSz="711200" rtl="0">
            <a:lnSpc>
              <a:spcPct val="90000"/>
            </a:lnSpc>
            <a:spcBef>
              <a:spcPct val="0"/>
            </a:spcBef>
            <a:spcAft>
              <a:spcPct val="15000"/>
            </a:spcAft>
            <a:buChar char="•"/>
          </a:pPr>
          <a:r>
            <a:rPr lang="en-US" sz="1600" kern="1200" dirty="0">
              <a:latin typeface="Arial"/>
              <a:cs typeface="Arial"/>
            </a:rPr>
            <a:t>Financing strategy</a:t>
          </a:r>
          <a:endParaRPr lang="en-US" sz="1600" kern="1200" dirty="0"/>
        </a:p>
        <a:p>
          <a:pPr marL="171450" lvl="1" indent="-171450" algn="l" defTabSz="711200">
            <a:lnSpc>
              <a:spcPct val="90000"/>
            </a:lnSpc>
            <a:spcBef>
              <a:spcPct val="0"/>
            </a:spcBef>
            <a:spcAft>
              <a:spcPct val="15000"/>
            </a:spcAft>
            <a:buChar char="•"/>
          </a:pPr>
          <a:r>
            <a:rPr lang="en-US" sz="1600" kern="1200" dirty="0">
              <a:latin typeface="Arial"/>
              <a:cs typeface="Arial"/>
            </a:rPr>
            <a:t>Policy considerations</a:t>
          </a:r>
          <a:endParaRPr lang="en-US" sz="1600" kern="1200" dirty="0"/>
        </a:p>
      </dsp:txBody>
      <dsp:txXfrm>
        <a:off x="4660461" y="1175"/>
        <a:ext cx="3250463" cy="1950278"/>
      </dsp:txXfrm>
    </dsp:sp>
    <dsp:sp modelId="{38A59B4A-3EF4-4D58-9114-280E5A4DA540}">
      <dsp:nvSpPr>
        <dsp:cNvPr id="0" name=""/>
        <dsp:cNvSpPr/>
      </dsp:nvSpPr>
      <dsp:spPr>
        <a:xfrm>
          <a:off x="1084951" y="2276499"/>
          <a:ext cx="3250463" cy="1950278"/>
        </a:xfrm>
        <a:prstGeom prst="rect">
          <a:avLst/>
        </a:prstGeom>
        <a:solidFill>
          <a:schemeClr val="accent5">
            <a:hueOff val="-2498275"/>
            <a:satOff val="-26309"/>
            <a:lumOff val="-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a:cs typeface="Arial"/>
            </a:rPr>
            <a:t>Develop code for “low-hanging fruit”</a:t>
          </a:r>
          <a:endParaRPr lang="en-US" sz="2000" kern="1200" dirty="0"/>
        </a:p>
        <a:p>
          <a:pPr marL="171450" lvl="1" indent="-171450" algn="l" defTabSz="711200">
            <a:lnSpc>
              <a:spcPct val="90000"/>
            </a:lnSpc>
            <a:spcBef>
              <a:spcPct val="0"/>
            </a:spcBef>
            <a:spcAft>
              <a:spcPct val="15000"/>
            </a:spcAft>
            <a:buChar char="•"/>
          </a:pPr>
          <a:r>
            <a:rPr lang="en-US" sz="1600" kern="1200" dirty="0">
              <a:latin typeface="Arial"/>
              <a:cs typeface="Arial"/>
            </a:rPr>
            <a:t>Air-conditioning installations, new pool permits</a:t>
          </a:r>
          <a:endParaRPr lang="en-US" sz="1600" kern="1200" dirty="0"/>
        </a:p>
        <a:p>
          <a:pPr marL="171450" lvl="1" indent="-171450" algn="l" defTabSz="711200">
            <a:lnSpc>
              <a:spcPct val="90000"/>
            </a:lnSpc>
            <a:spcBef>
              <a:spcPct val="0"/>
            </a:spcBef>
            <a:spcAft>
              <a:spcPct val="15000"/>
            </a:spcAft>
            <a:buChar char="•"/>
          </a:pPr>
          <a:r>
            <a:rPr lang="en-US" sz="1600" kern="1200" dirty="0">
              <a:latin typeface="Arial"/>
              <a:cs typeface="Arial"/>
            </a:rPr>
            <a:t>“End of flow” date</a:t>
          </a:r>
          <a:endParaRPr lang="en-US" sz="1600" kern="1200"/>
        </a:p>
      </dsp:txBody>
      <dsp:txXfrm>
        <a:off x="1084951" y="2276499"/>
        <a:ext cx="3250463" cy="1950278"/>
      </dsp:txXfrm>
    </dsp:sp>
    <dsp:sp modelId="{046118A8-83D3-4931-A37F-716637EE1727}">
      <dsp:nvSpPr>
        <dsp:cNvPr id="0" name=""/>
        <dsp:cNvSpPr/>
      </dsp:nvSpPr>
      <dsp:spPr>
        <a:xfrm>
          <a:off x="4660461" y="2276499"/>
          <a:ext cx="3250463" cy="1950278"/>
        </a:xfrm>
        <a:prstGeom prst="rect">
          <a:avLst/>
        </a:prstGeom>
        <a:solidFill>
          <a:schemeClr val="accent5">
            <a:hueOff val="-3747413"/>
            <a:satOff val="-39464"/>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rial"/>
              <a:cs typeface="Arial"/>
            </a:rPr>
            <a:t>Reference </a:t>
          </a:r>
          <a:r>
            <a:rPr lang="en-US" sz="2000" kern="1200" dirty="0">
              <a:latin typeface="Arial"/>
              <a:cs typeface="Arial"/>
            </a:rPr>
            <a:t>useful tools</a:t>
          </a:r>
          <a:br>
            <a:rPr lang="en-US" sz="2000" kern="1200" dirty="0">
              <a:latin typeface="Arial"/>
              <a:cs typeface="Arial"/>
            </a:rPr>
          </a:br>
          <a:endParaRPr lang="en-US" sz="2000" kern="1200" dirty="0"/>
        </a:p>
        <a:p>
          <a:pPr marL="171450" lvl="1" indent="-171450" algn="l" defTabSz="711200">
            <a:lnSpc>
              <a:spcPct val="90000"/>
            </a:lnSpc>
            <a:spcBef>
              <a:spcPct val="0"/>
            </a:spcBef>
            <a:spcAft>
              <a:spcPct val="15000"/>
            </a:spcAft>
            <a:buChar char="•"/>
          </a:pPr>
          <a:r>
            <a:rPr lang="en-US" sz="1600" kern="1200" dirty="0">
              <a:latin typeface="Arial"/>
              <a:cs typeface="Arial"/>
            </a:rPr>
            <a:t>Statewide Utility Program</a:t>
          </a:r>
          <a:endParaRPr lang="en-US" sz="1600" kern="1200" dirty="0"/>
        </a:p>
        <a:p>
          <a:pPr marL="342900" lvl="2" indent="-171450" algn="l" defTabSz="711200">
            <a:lnSpc>
              <a:spcPct val="90000"/>
            </a:lnSpc>
            <a:spcBef>
              <a:spcPct val="0"/>
            </a:spcBef>
            <a:spcAft>
              <a:spcPct val="15000"/>
            </a:spcAft>
            <a:buChar char="•"/>
          </a:pPr>
          <a:r>
            <a:rPr lang="en-US" sz="1600" kern="1200" dirty="0">
              <a:latin typeface="Arial"/>
              <a:cs typeface="Arial"/>
            </a:rPr>
            <a:t>Cost-effectiveness studies</a:t>
          </a:r>
          <a:endParaRPr lang="en-US" sz="1600" kern="1200" dirty="0"/>
        </a:p>
        <a:p>
          <a:pPr marL="342900" lvl="2" indent="-171450" algn="l" defTabSz="711200">
            <a:lnSpc>
              <a:spcPct val="90000"/>
            </a:lnSpc>
            <a:spcBef>
              <a:spcPct val="0"/>
            </a:spcBef>
            <a:spcAft>
              <a:spcPct val="15000"/>
            </a:spcAft>
            <a:buChar char="•"/>
          </a:pPr>
          <a:r>
            <a:rPr lang="en-US" sz="1600" kern="1200" dirty="0"/>
            <a:t>Electric-preferred retrofit ordinance</a:t>
          </a:r>
        </a:p>
        <a:p>
          <a:pPr marL="171450" lvl="1" indent="-171450" algn="l" defTabSz="711200">
            <a:lnSpc>
              <a:spcPct val="90000"/>
            </a:lnSpc>
            <a:spcBef>
              <a:spcPct val="0"/>
            </a:spcBef>
            <a:spcAft>
              <a:spcPct val="15000"/>
            </a:spcAft>
            <a:buChar char="•"/>
          </a:pPr>
          <a:r>
            <a:rPr lang="en-US" sz="1600" kern="1200" dirty="0" err="1">
              <a:latin typeface="Arial"/>
              <a:cs typeface="Arial"/>
            </a:rPr>
            <a:t>BayREN</a:t>
          </a:r>
          <a:r>
            <a:rPr lang="en-US" sz="1600" kern="1200" dirty="0">
              <a:latin typeface="Arial"/>
              <a:cs typeface="Arial"/>
            </a:rPr>
            <a:t> Policy Calculator</a:t>
          </a:r>
          <a:endParaRPr lang="en-US" sz="1600" kern="1200" dirty="0"/>
        </a:p>
      </dsp:txBody>
      <dsp:txXfrm>
        <a:off x="4660461" y="2276499"/>
        <a:ext cx="3250463" cy="19502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0.16034</cdr:x>
      <cdr:y>0.24038</cdr:y>
    </cdr:from>
    <cdr:to>
      <cdr:x>0.22369</cdr:x>
      <cdr:y>0.30081</cdr:y>
    </cdr:to>
    <cdr:sp macro="" textlink="">
      <cdr:nvSpPr>
        <cdr:cNvPr id="2" name="TextBox 1">
          <a:extLst xmlns:a="http://schemas.openxmlformats.org/drawingml/2006/main">
            <a:ext uri="{FF2B5EF4-FFF2-40B4-BE49-F238E27FC236}">
              <a16:creationId xmlns:a16="http://schemas.microsoft.com/office/drawing/2014/main" id="{C2948008-5FF0-48FC-B395-ABDC7BB425D0}"/>
            </a:ext>
          </a:extLst>
        </cdr:cNvPr>
        <cdr:cNvSpPr txBox="1"/>
      </cdr:nvSpPr>
      <cdr:spPr>
        <a:xfrm xmlns:a="http://schemas.openxmlformats.org/drawingml/2006/main">
          <a:off x="1822852" y="1146587"/>
          <a:ext cx="720222" cy="288245"/>
        </a:xfrm>
        <a:prstGeom xmlns:a="http://schemas.openxmlformats.org/drawingml/2006/main" prst="rect">
          <a:avLst/>
        </a:prstGeom>
        <a:solidFill xmlns:a="http://schemas.openxmlformats.org/drawingml/2006/main">
          <a:schemeClr val="bg1">
            <a:lumMod val="65000"/>
          </a:schemeClr>
        </a:solidFill>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solidFill>
                <a:schemeClr val="bg1"/>
              </a:solidFill>
            </a:rPr>
            <a:t>$170k</a:t>
          </a:r>
        </a:p>
      </cdr:txBody>
    </cdr:sp>
  </cdr:relSizeAnchor>
  <cdr:relSizeAnchor xmlns:cdr="http://schemas.openxmlformats.org/drawingml/2006/chartDrawing">
    <cdr:from>
      <cdr:x>0.33661</cdr:x>
      <cdr:y>0.34481</cdr:y>
    </cdr:from>
    <cdr:to>
      <cdr:x>0.39704</cdr:x>
      <cdr:y>0.40524</cdr:y>
    </cdr:to>
    <cdr:sp macro="" textlink="">
      <cdr:nvSpPr>
        <cdr:cNvPr id="3" name="TextBox 1">
          <a:extLst xmlns:a="http://schemas.openxmlformats.org/drawingml/2006/main">
            <a:ext uri="{FF2B5EF4-FFF2-40B4-BE49-F238E27FC236}">
              <a16:creationId xmlns:a16="http://schemas.microsoft.com/office/drawing/2014/main" id="{F4B0292C-6A46-45E5-9C1E-2659DFA40B65}"/>
            </a:ext>
          </a:extLst>
        </cdr:cNvPr>
        <cdr:cNvSpPr txBox="1"/>
      </cdr:nvSpPr>
      <cdr:spPr>
        <a:xfrm xmlns:a="http://schemas.openxmlformats.org/drawingml/2006/main">
          <a:off x="3826927" y="1644690"/>
          <a:ext cx="686987" cy="288245"/>
        </a:xfrm>
        <a:prstGeom xmlns:a="http://schemas.openxmlformats.org/drawingml/2006/main" prst="rect">
          <a:avLst/>
        </a:prstGeom>
        <a:solidFill xmlns:a="http://schemas.openxmlformats.org/drawingml/2006/main">
          <a:schemeClr val="bg1">
            <a:lumMod val="6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$146k</a:t>
          </a:r>
        </a:p>
      </cdr:txBody>
    </cdr:sp>
  </cdr:relSizeAnchor>
  <cdr:relSizeAnchor xmlns:cdr="http://schemas.openxmlformats.org/drawingml/2006/chartDrawing">
    <cdr:from>
      <cdr:x>0.5132</cdr:x>
      <cdr:y>0.185</cdr:y>
    </cdr:from>
    <cdr:to>
      <cdr:x>0.57008</cdr:x>
      <cdr:y>0.25138</cdr:y>
    </cdr:to>
    <cdr:sp macro="" textlink="">
      <cdr:nvSpPr>
        <cdr:cNvPr id="4" name="TextBox 1">
          <a:extLst xmlns:a="http://schemas.openxmlformats.org/drawingml/2006/main">
            <a:ext uri="{FF2B5EF4-FFF2-40B4-BE49-F238E27FC236}">
              <a16:creationId xmlns:a16="http://schemas.microsoft.com/office/drawing/2014/main" id="{218EAA78-FBE5-4359-B1FE-4E477F6C90A3}"/>
            </a:ext>
          </a:extLst>
        </cdr:cNvPr>
        <cdr:cNvSpPr txBox="1"/>
      </cdr:nvSpPr>
      <cdr:spPr>
        <a:xfrm xmlns:a="http://schemas.openxmlformats.org/drawingml/2006/main">
          <a:off x="5834546" y="882409"/>
          <a:ext cx="646665" cy="316625"/>
        </a:xfrm>
        <a:prstGeom xmlns:a="http://schemas.openxmlformats.org/drawingml/2006/main" prst="rect">
          <a:avLst/>
        </a:prstGeom>
        <a:solidFill xmlns:a="http://schemas.openxmlformats.org/drawingml/2006/main">
          <a:schemeClr val="bg1">
            <a:lumMod val="6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$194k</a:t>
          </a:r>
        </a:p>
      </cdr:txBody>
    </cdr:sp>
  </cdr:relSizeAnchor>
  <cdr:relSizeAnchor xmlns:cdr="http://schemas.openxmlformats.org/drawingml/2006/chartDrawing">
    <cdr:from>
      <cdr:x>0.68643</cdr:x>
      <cdr:y>0.10649</cdr:y>
    </cdr:from>
    <cdr:to>
      <cdr:x>0.74331</cdr:x>
      <cdr:y>0.16692</cdr:y>
    </cdr:to>
    <cdr:sp macro="" textlink="">
      <cdr:nvSpPr>
        <cdr:cNvPr id="7" name="TextBox 1">
          <a:extLst xmlns:a="http://schemas.openxmlformats.org/drawingml/2006/main">
            <a:ext uri="{FF2B5EF4-FFF2-40B4-BE49-F238E27FC236}">
              <a16:creationId xmlns:a16="http://schemas.microsoft.com/office/drawing/2014/main" id="{9DAE8B26-AF14-F644-B9A1-6B87B56466F1}"/>
            </a:ext>
          </a:extLst>
        </cdr:cNvPr>
        <cdr:cNvSpPr txBox="1"/>
      </cdr:nvSpPr>
      <cdr:spPr>
        <a:xfrm xmlns:a="http://schemas.openxmlformats.org/drawingml/2006/main">
          <a:off x="7803938" y="507961"/>
          <a:ext cx="646665" cy="288245"/>
        </a:xfrm>
        <a:prstGeom xmlns:a="http://schemas.openxmlformats.org/drawingml/2006/main" prst="rect">
          <a:avLst/>
        </a:prstGeom>
        <a:solidFill xmlns:a="http://schemas.openxmlformats.org/drawingml/2006/main">
          <a:schemeClr val="bg1">
            <a:lumMod val="6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$227k</a:t>
          </a:r>
        </a:p>
      </cdr:txBody>
    </cdr:sp>
  </cdr:relSizeAnchor>
</c:userShapes>
</file>

<file path=ppt/drawings/drawing2.xml><?xml version="1.0" encoding="utf-8"?>
<c:userShapes xmlns:c="http://schemas.openxmlformats.org/drawingml/2006/chart">
  <cdr:relSizeAnchor xmlns:cdr="http://schemas.openxmlformats.org/drawingml/2006/chartDrawing">
    <cdr:from>
      <cdr:x>0.02708</cdr:x>
      <cdr:y>0.52881</cdr:y>
    </cdr:from>
    <cdr:to>
      <cdr:x>0.22708</cdr:x>
      <cdr:y>0.63063</cdr:y>
    </cdr:to>
    <cdr:sp macro="" textlink="">
      <cdr:nvSpPr>
        <cdr:cNvPr id="2" name="TextBox 1">
          <a:extLst xmlns:a="http://schemas.openxmlformats.org/drawingml/2006/main">
            <a:ext uri="{FF2B5EF4-FFF2-40B4-BE49-F238E27FC236}">
              <a16:creationId xmlns:a16="http://schemas.microsoft.com/office/drawing/2014/main" id="{EDE554D6-7EFE-436F-B150-F2C1CDC9D8DD}"/>
            </a:ext>
          </a:extLst>
        </cdr:cNvPr>
        <cdr:cNvSpPr txBox="1"/>
      </cdr:nvSpPr>
      <cdr:spPr>
        <a:xfrm xmlns:a="http://schemas.openxmlformats.org/drawingml/2006/main">
          <a:off x="131306" y="1677293"/>
          <a:ext cx="969645" cy="322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2012 = 100</a:t>
          </a:r>
        </a:p>
      </cdr:txBody>
    </cdr:sp>
  </cdr:relSizeAnchor>
  <cdr:relSizeAnchor xmlns:cdr="http://schemas.openxmlformats.org/drawingml/2006/chartDrawing">
    <cdr:from>
      <cdr:x>0.64904</cdr:x>
      <cdr:y>0.14402</cdr:y>
    </cdr:from>
    <cdr:to>
      <cdr:x>0.81293</cdr:x>
      <cdr:y>0.24332</cdr:y>
    </cdr:to>
    <cdr:sp macro="" textlink="">
      <cdr:nvSpPr>
        <cdr:cNvPr id="3" name="TextBox 1">
          <a:extLst xmlns:a="http://schemas.openxmlformats.org/drawingml/2006/main">
            <a:ext uri="{FF2B5EF4-FFF2-40B4-BE49-F238E27FC236}">
              <a16:creationId xmlns:a16="http://schemas.microsoft.com/office/drawing/2014/main" id="{8EA660D1-2E98-4F2F-A470-6F4628846C91}"/>
            </a:ext>
          </a:extLst>
        </cdr:cNvPr>
        <cdr:cNvSpPr txBox="1"/>
      </cdr:nvSpPr>
      <cdr:spPr>
        <a:xfrm xmlns:a="http://schemas.openxmlformats.org/drawingml/2006/main">
          <a:off x="2910999" y="426843"/>
          <a:ext cx="735055" cy="2943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rgbClr val="FF0000"/>
              </a:solidFill>
            </a:rPr>
            <a:t>+4.6%/y</a:t>
          </a:r>
        </a:p>
      </cdr:txBody>
    </cdr:sp>
  </cdr:relSizeAnchor>
  <cdr:relSizeAnchor xmlns:cdr="http://schemas.openxmlformats.org/drawingml/2006/chartDrawing">
    <cdr:from>
      <cdr:x>0.64507</cdr:x>
      <cdr:y>0.42462</cdr:y>
    </cdr:from>
    <cdr:to>
      <cdr:x>0.80896</cdr:x>
      <cdr:y>0.53457</cdr:y>
    </cdr:to>
    <cdr:sp macro="" textlink="">
      <cdr:nvSpPr>
        <cdr:cNvPr id="4" name="TextBox 1">
          <a:extLst xmlns:a="http://schemas.openxmlformats.org/drawingml/2006/main">
            <a:ext uri="{FF2B5EF4-FFF2-40B4-BE49-F238E27FC236}">
              <a16:creationId xmlns:a16="http://schemas.microsoft.com/office/drawing/2014/main" id="{0D5254E0-9974-46BF-A243-870FD351E67F}"/>
            </a:ext>
          </a:extLst>
        </cdr:cNvPr>
        <cdr:cNvSpPr txBox="1"/>
      </cdr:nvSpPr>
      <cdr:spPr>
        <a:xfrm xmlns:a="http://schemas.openxmlformats.org/drawingml/2006/main">
          <a:off x="2893177" y="1258508"/>
          <a:ext cx="735055" cy="3258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rgbClr val="FF0000"/>
              </a:solidFill>
            </a:rPr>
            <a:t>+1.4%/y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28C38-AF3C-451A-93B7-6274A6A39631}"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91783-EF24-410A-AD4A-4444AF32F7F3}" type="slidenum">
              <a:rPr lang="en-US" smtClean="0"/>
              <a:t>‹#›</a:t>
            </a:fld>
            <a:endParaRPr lang="en-US"/>
          </a:p>
        </p:txBody>
      </p:sp>
    </p:spTree>
    <p:extLst>
      <p:ext uri="{BB962C8B-B14F-4D97-AF65-F5344CB8AC3E}">
        <p14:creationId xmlns:p14="http://schemas.microsoft.com/office/powerpoint/2010/main" val="269046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rel.gov/docs/fy18osti/70485.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rscleanup.com/2017/10/house-fire-causes-be-safe/"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nfpa.org/News-and-Research/Data-research-and-tools/Building-and-Life-Safety/Home-Structure-Fir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m10.safelinks.protection.outlook.com/?url=https%3A%2F%2Fdocs.cpuc.ca.gov%2FPublishedDocs%2FEfile%2FG000%2FM423%2FK516%2F423516230.PDF&amp;data=04%7C01%7Cffarahmand%40trccompanies.com%7C680703b39c2d4eb9c3ed08d9a9fb0f71%7C543eaf7b7e0d4076a34d1fc8cc20e5bb%7C0%7C1%7C637727718042584131%7CUnknown%7CTWFpbGZsb3d8eyJWIjoiMC4wLjAwMDAiLCJQIjoiV2luMzIiLCJBTiI6Ik1haWwiLCJXVCI6Mn0%3D%7C3000&amp;sdata=BxqwNR%2FoglKZDzqb9078NBpUnZ7ckG09xGjE6nPKsjE%3D&amp;reserved=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C91783-EF24-410A-AD4A-4444AF32F7F3}" type="slidenum">
              <a:rPr lang="en-US" smtClean="0"/>
              <a:t>1</a:t>
            </a:fld>
            <a:endParaRPr lang="en-US"/>
          </a:p>
        </p:txBody>
      </p:sp>
    </p:spTree>
    <p:extLst>
      <p:ext uri="{BB962C8B-B14F-4D97-AF65-F5344CB8AC3E}">
        <p14:creationId xmlns:p14="http://schemas.microsoft.com/office/powerpoint/2010/main" val="228737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estimate that job gains far outweigh losses</a:t>
            </a:r>
          </a:p>
          <a:p>
            <a:r>
              <a:rPr lang="en-US" dirty="0"/>
              <a:t>Furthermore, Newsom’s proposed budget includes nearly $65M for displaced oil and gas workers (well-capping training, early retirement)</a:t>
            </a:r>
          </a:p>
        </p:txBody>
      </p:sp>
      <p:sp>
        <p:nvSpPr>
          <p:cNvPr id="4" name="Slide Number Placeholder 3"/>
          <p:cNvSpPr>
            <a:spLocks noGrp="1"/>
          </p:cNvSpPr>
          <p:nvPr>
            <p:ph type="sldNum" sz="quarter" idx="5"/>
          </p:nvPr>
        </p:nvSpPr>
        <p:spPr/>
        <p:txBody>
          <a:bodyPr/>
          <a:lstStyle/>
          <a:p>
            <a:fld id="{B6C91783-EF24-410A-AD4A-4444AF32F7F3}" type="slidenum">
              <a:rPr lang="en-US" smtClean="0"/>
              <a:t>12</a:t>
            </a:fld>
            <a:endParaRPr lang="en-US"/>
          </a:p>
        </p:txBody>
      </p:sp>
    </p:spTree>
    <p:extLst>
      <p:ext uri="{BB962C8B-B14F-4D97-AF65-F5344CB8AC3E}">
        <p14:creationId xmlns:p14="http://schemas.microsoft.com/office/powerpoint/2010/main" val="5118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 focusing on industrial processes (e.g., sterilizing hot water)</a:t>
            </a:r>
            <a:endParaRPr lang="en-US" dirty="0"/>
          </a:p>
        </p:txBody>
      </p:sp>
      <p:sp>
        <p:nvSpPr>
          <p:cNvPr id="4" name="Slide Number Placeholder 3"/>
          <p:cNvSpPr>
            <a:spLocks noGrp="1"/>
          </p:cNvSpPr>
          <p:nvPr>
            <p:ph type="sldNum" sz="quarter" idx="5"/>
          </p:nvPr>
        </p:nvSpPr>
        <p:spPr/>
        <p:txBody>
          <a:bodyPr/>
          <a:lstStyle/>
          <a:p>
            <a:fld id="{B6C91783-EF24-410A-AD4A-4444AF32F7F3}" type="slidenum">
              <a:rPr lang="en-US" smtClean="0"/>
              <a:t>13</a:t>
            </a:fld>
            <a:endParaRPr lang="en-US"/>
          </a:p>
        </p:txBody>
      </p:sp>
    </p:spTree>
    <p:extLst>
      <p:ext uri="{BB962C8B-B14F-4D97-AF65-F5344CB8AC3E}">
        <p14:creationId xmlns:p14="http://schemas.microsoft.com/office/powerpoint/2010/main" val="78401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91783-EF24-410A-AD4A-4444AF32F7F3}" type="slidenum">
              <a:rPr lang="en-US" smtClean="0"/>
              <a:t>14</a:t>
            </a:fld>
            <a:endParaRPr lang="en-US"/>
          </a:p>
        </p:txBody>
      </p:sp>
    </p:spTree>
    <p:extLst>
      <p:ext uri="{BB962C8B-B14F-4D97-AF65-F5344CB8AC3E}">
        <p14:creationId xmlns:p14="http://schemas.microsoft.com/office/powerpoint/2010/main" val="252089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91783-EF24-410A-AD4A-4444AF32F7F3}" type="slidenum">
              <a:rPr lang="en-US" smtClean="0"/>
              <a:t>15</a:t>
            </a:fld>
            <a:endParaRPr lang="en-US"/>
          </a:p>
        </p:txBody>
      </p:sp>
    </p:spTree>
    <p:extLst>
      <p:ext uri="{BB962C8B-B14F-4D97-AF65-F5344CB8AC3E}">
        <p14:creationId xmlns:p14="http://schemas.microsoft.com/office/powerpoint/2010/main" val="236532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Heat pumps make up a lot of the operational cost difference from having chearper gas than electricity.</a:t>
            </a:r>
          </a:p>
        </p:txBody>
      </p:sp>
      <p:sp>
        <p:nvSpPr>
          <p:cNvPr id="4" name="Slide Number Placeholder 3"/>
          <p:cNvSpPr>
            <a:spLocks noGrp="1"/>
          </p:cNvSpPr>
          <p:nvPr>
            <p:ph type="sldNum" sz="quarter" idx="5"/>
          </p:nvPr>
        </p:nvSpPr>
        <p:spPr/>
        <p:txBody>
          <a:bodyPr/>
          <a:lstStyle/>
          <a:p>
            <a:fld id="{B6C91783-EF24-410A-AD4A-4444AF32F7F3}" type="slidenum">
              <a:rPr lang="en-US" smtClean="0"/>
              <a:t>16</a:t>
            </a:fld>
            <a:endParaRPr lang="en-US"/>
          </a:p>
        </p:txBody>
      </p:sp>
    </p:spTree>
    <p:extLst>
      <p:ext uri="{BB962C8B-B14F-4D97-AF65-F5344CB8AC3E}">
        <p14:creationId xmlns:p14="http://schemas.microsoft.com/office/powerpoint/2010/main" val="2763954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8F5A08-55F9-47F4-B315-BA0535F1F292}" type="slidenum">
              <a:rPr lang="en-GB" smtClean="0"/>
              <a:t>17</a:t>
            </a:fld>
            <a:endParaRPr lang="en-GB"/>
          </a:p>
        </p:txBody>
      </p:sp>
    </p:spTree>
    <p:extLst>
      <p:ext uri="{BB962C8B-B14F-4D97-AF65-F5344CB8AC3E}">
        <p14:creationId xmlns:p14="http://schemas.microsoft.com/office/powerpoint/2010/main" val="2373477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C91783-EF24-410A-AD4A-4444AF32F7F3}" type="slidenum">
              <a:rPr lang="en-US" smtClean="0"/>
              <a:t>19</a:t>
            </a:fld>
            <a:endParaRPr lang="en-US"/>
          </a:p>
        </p:txBody>
      </p:sp>
    </p:spTree>
    <p:extLst>
      <p:ext uri="{BB962C8B-B14F-4D97-AF65-F5344CB8AC3E}">
        <p14:creationId xmlns:p14="http://schemas.microsoft.com/office/powerpoint/2010/main" val="1967476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 public charging station has parking space(s) designated by a property owner or lessee to be available to and accessible by the public for any period.”</a:t>
            </a:r>
            <a:r>
              <a:rPr lang="en-US" sz="1800" b="0" i="0" dirty="0">
                <a:solidFill>
                  <a:srgbClr val="000000"/>
                </a:solidFill>
                <a:effectLst/>
                <a:latin typeface="Calibri" panose="020F0502020204030204" pitchFamily="34" charset="0"/>
              </a:rPr>
              <a:t>​</a:t>
            </a:r>
            <a:endParaRPr lang="en-US" dirty="0">
              <a:cs typeface="Calibri"/>
            </a:endParaRPr>
          </a:p>
        </p:txBody>
      </p:sp>
      <p:sp>
        <p:nvSpPr>
          <p:cNvPr id="4" name="Slide Number Placeholder 3"/>
          <p:cNvSpPr>
            <a:spLocks noGrp="1"/>
          </p:cNvSpPr>
          <p:nvPr>
            <p:ph type="sldNum" sz="quarter" idx="5"/>
          </p:nvPr>
        </p:nvSpPr>
        <p:spPr/>
        <p:txBody>
          <a:bodyPr/>
          <a:lstStyle/>
          <a:p>
            <a:fld id="{B6C91783-EF24-410A-AD4A-4444AF32F7F3}" type="slidenum">
              <a:rPr lang="en-US" smtClean="0"/>
              <a:t>20</a:t>
            </a:fld>
            <a:endParaRPr lang="en-US"/>
          </a:p>
        </p:txBody>
      </p:sp>
    </p:spTree>
    <p:extLst>
      <p:ext uri="{BB962C8B-B14F-4D97-AF65-F5344CB8AC3E}">
        <p14:creationId xmlns:p14="http://schemas.microsoft.com/office/powerpoint/2010/main" val="2452703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illustration is one approach among several ALMS approaches</a:t>
            </a:r>
          </a:p>
        </p:txBody>
      </p:sp>
      <p:sp>
        <p:nvSpPr>
          <p:cNvPr id="4" name="Slide Number Placeholder 3"/>
          <p:cNvSpPr>
            <a:spLocks noGrp="1"/>
          </p:cNvSpPr>
          <p:nvPr>
            <p:ph type="sldNum" sz="quarter" idx="5"/>
          </p:nvPr>
        </p:nvSpPr>
        <p:spPr/>
        <p:txBody>
          <a:bodyPr/>
          <a:lstStyle/>
          <a:p>
            <a:fld id="{C76A622A-4220-E04C-9D67-23EDDAD87A85}" type="slidenum">
              <a:rPr lang="en-US" smtClean="0"/>
              <a:t>22</a:t>
            </a:fld>
            <a:endParaRPr lang="en-US"/>
          </a:p>
        </p:txBody>
      </p:sp>
    </p:spTree>
    <p:extLst>
      <p:ext uri="{BB962C8B-B14F-4D97-AF65-F5344CB8AC3E}">
        <p14:creationId xmlns:p14="http://schemas.microsoft.com/office/powerpoint/2010/main" val="26258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L1 provides nearly 50 miles of range with an overnight charge (3-4 miles for 12 hours) good for most daily vehicle use.</a:t>
            </a:r>
          </a:p>
        </p:txBody>
      </p:sp>
      <p:sp>
        <p:nvSpPr>
          <p:cNvPr id="4" name="Slide Number Placeholder 3"/>
          <p:cNvSpPr>
            <a:spLocks noGrp="1"/>
          </p:cNvSpPr>
          <p:nvPr>
            <p:ph type="sldNum" sz="quarter" idx="5"/>
          </p:nvPr>
        </p:nvSpPr>
        <p:spPr/>
        <p:txBody>
          <a:bodyPr/>
          <a:lstStyle/>
          <a:p>
            <a:fld id="{B6C91783-EF24-410A-AD4A-4444AF32F7F3}" type="slidenum">
              <a:rPr lang="en-US" smtClean="0"/>
              <a:t>26</a:t>
            </a:fld>
            <a:endParaRPr lang="en-US"/>
          </a:p>
        </p:txBody>
      </p:sp>
    </p:spTree>
    <p:extLst>
      <p:ext uri="{BB962C8B-B14F-4D97-AF65-F5344CB8AC3E}">
        <p14:creationId xmlns:p14="http://schemas.microsoft.com/office/powerpoint/2010/main" val="55332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err="1"/>
          </a:p>
        </p:txBody>
      </p:sp>
      <p:sp>
        <p:nvSpPr>
          <p:cNvPr id="4" name="Slide Number Placeholder 3"/>
          <p:cNvSpPr>
            <a:spLocks noGrp="1"/>
          </p:cNvSpPr>
          <p:nvPr>
            <p:ph type="sldNum" sz="quarter" idx="5"/>
          </p:nvPr>
        </p:nvSpPr>
        <p:spPr/>
        <p:txBody>
          <a:bodyPr/>
          <a:lstStyle/>
          <a:p>
            <a:fld id="{B6C91783-EF24-410A-AD4A-4444AF32F7F3}" type="slidenum">
              <a:rPr lang="en-US" smtClean="0"/>
              <a:t>2</a:t>
            </a:fld>
            <a:endParaRPr lang="en-US"/>
          </a:p>
        </p:txBody>
      </p:sp>
    </p:spTree>
    <p:extLst>
      <p:ext uri="{BB962C8B-B14F-4D97-AF65-F5344CB8AC3E}">
        <p14:creationId xmlns:p14="http://schemas.microsoft.com/office/powerpoint/2010/main" val="241928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Make clear that load management is explicitly allowed/encouraged in the model code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6C91783-EF24-410A-AD4A-4444AF32F7F3}" type="slidenum">
              <a:rPr lang="en-US" smtClean="0"/>
              <a:t>28</a:t>
            </a:fld>
            <a:endParaRPr lang="en-US"/>
          </a:p>
        </p:txBody>
      </p:sp>
    </p:spTree>
    <p:extLst>
      <p:ext uri="{BB962C8B-B14F-4D97-AF65-F5344CB8AC3E}">
        <p14:creationId xmlns:p14="http://schemas.microsoft.com/office/powerpoint/2010/main" val="1544475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91783-EF24-410A-AD4A-4444AF32F7F3}" type="slidenum">
              <a:rPr lang="en-US" smtClean="0"/>
              <a:t>29</a:t>
            </a:fld>
            <a:endParaRPr lang="en-US"/>
          </a:p>
        </p:txBody>
      </p:sp>
    </p:spTree>
    <p:extLst>
      <p:ext uri="{BB962C8B-B14F-4D97-AF65-F5344CB8AC3E}">
        <p14:creationId xmlns:p14="http://schemas.microsoft.com/office/powerpoint/2010/main" val="3235491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Regional public meetings for efficiency</a:t>
            </a:r>
            <a:r>
              <a:rPr lang="en-US" dirty="0"/>
              <a:t> and for ‘strength in numbers.’</a:t>
            </a:r>
          </a:p>
          <a:p>
            <a:r>
              <a:rPr lang="en-US" dirty="0">
                <a:cs typeface="Calibri"/>
              </a:rPr>
              <a:t>Permit simplification:</a:t>
            </a:r>
          </a:p>
          <a:p>
            <a:pPr marL="171450" indent="-171450">
              <a:lnSpc>
                <a:spcPct val="90000"/>
              </a:lnSpc>
              <a:spcBef>
                <a:spcPts val="500"/>
              </a:spcBef>
              <a:buFont typeface="Courier New,monospace"/>
              <a:buChar char="o"/>
            </a:pPr>
            <a:r>
              <a:rPr lang="en-US" dirty="0"/>
              <a:t>Share state-mandated expedited review requirements and resources</a:t>
            </a:r>
            <a:endParaRPr lang="en-US" dirty="0">
              <a:cs typeface="Calibri" panose="020F0502020204030204"/>
            </a:endParaRPr>
          </a:p>
          <a:p>
            <a:pPr marL="171450" indent="-171450">
              <a:lnSpc>
                <a:spcPct val="90000"/>
              </a:lnSpc>
              <a:spcBef>
                <a:spcPts val="500"/>
              </a:spcBef>
              <a:buFont typeface="Courier New,monospace"/>
              <a:buChar char="o"/>
            </a:pPr>
            <a:r>
              <a:rPr lang="en-US" dirty="0"/>
              <a:t>Share city staff trainings for electrification technologies</a:t>
            </a:r>
            <a:endParaRPr lang="en-US" dirty="0">
              <a:cs typeface="Calibri" panose="020F0502020204030204"/>
            </a:endParaRPr>
          </a:p>
          <a:p>
            <a:pPr marL="171450" indent="-171450">
              <a:lnSpc>
                <a:spcPct val="90000"/>
              </a:lnSpc>
              <a:spcBef>
                <a:spcPts val="500"/>
              </a:spcBef>
              <a:buFont typeface="Courier New,monospace"/>
              <a:buChar char="o"/>
            </a:pPr>
            <a:r>
              <a:rPr lang="en-US" dirty="0"/>
              <a:t>Develop application resources specifically for electrification projects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6C91783-EF24-410A-AD4A-4444AF32F7F3}" type="slidenum">
              <a:rPr lang="en-US" smtClean="0"/>
              <a:t>32</a:t>
            </a:fld>
            <a:endParaRPr lang="en-US"/>
          </a:p>
        </p:txBody>
      </p:sp>
    </p:spTree>
    <p:extLst>
      <p:ext uri="{BB962C8B-B14F-4D97-AF65-F5344CB8AC3E}">
        <p14:creationId xmlns:p14="http://schemas.microsoft.com/office/powerpoint/2010/main" val="2946455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C91783-EF24-410A-AD4A-4444AF32F7F3}" type="slidenum">
              <a:rPr lang="en-US" smtClean="0"/>
              <a:t>33</a:t>
            </a:fld>
            <a:endParaRPr lang="en-US"/>
          </a:p>
        </p:txBody>
      </p:sp>
    </p:spTree>
    <p:extLst>
      <p:ext uri="{BB962C8B-B14F-4D97-AF65-F5344CB8AC3E}">
        <p14:creationId xmlns:p14="http://schemas.microsoft.com/office/powerpoint/2010/main" val="2825145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35</a:t>
            </a:fld>
            <a:endParaRPr lang="en-US"/>
          </a:p>
        </p:txBody>
      </p:sp>
    </p:spTree>
    <p:extLst>
      <p:ext uri="{BB962C8B-B14F-4D97-AF65-F5344CB8AC3E}">
        <p14:creationId xmlns:p14="http://schemas.microsoft.com/office/powerpoint/2010/main" val="2812278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pumps use too much energy or can’t work in our cool climate: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Heat pumps are highly effective in weather far colder than ours. DOE’s National Renewable Energy Lab, in an authoritative 2017 study (</a:t>
            </a:r>
            <a:r>
              <a:rPr lang="en-US" sz="1200" u="sng" kern="1200" dirty="0">
                <a:solidFill>
                  <a:schemeClr val="tx1"/>
                </a:solidFill>
                <a:effectLst/>
                <a:latin typeface="+mn-lt"/>
                <a:ea typeface="+mn-ea"/>
                <a:cs typeface="+mn-cs"/>
                <a:hlinkClick r:id="rId3"/>
              </a:rPr>
              <a:t>link</a:t>
            </a:r>
            <a:r>
              <a:rPr lang="en-US" sz="1200" kern="1200" dirty="0">
                <a:solidFill>
                  <a:schemeClr val="tx1"/>
                </a:solidFill>
                <a:effectLst/>
                <a:latin typeface="+mn-lt"/>
                <a:ea typeface="+mn-ea"/>
                <a:cs typeface="+mn-cs"/>
              </a:rPr>
              <a:t>, p.42), cites heat pump space heaters with operating effectiveness at 5 degrees Fahrenheit with a “coefficient of performance” of 3 – which is to say it generates 3x the heat for unit of energy input (heat pumps are essentially refrigerators or AC units in reverse).  This is consistent with the California Energy Commissions cost effectiveness studies.</a:t>
            </a:r>
          </a:p>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36</a:t>
            </a:fld>
            <a:endParaRPr lang="en-US"/>
          </a:p>
        </p:txBody>
      </p:sp>
    </p:spTree>
    <p:extLst>
      <p:ext uri="{BB962C8B-B14F-4D97-AF65-F5344CB8AC3E}">
        <p14:creationId xmlns:p14="http://schemas.microsoft.com/office/powerpoint/2010/main" val="1916337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Docket – 19-IEPR-01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E6FDC-C75B-4112-A81B-33709CAC27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09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91783-EF24-410A-AD4A-4444AF32F7F3}" type="slidenum">
              <a:rPr lang="en-US" smtClean="0"/>
              <a:t>40</a:t>
            </a:fld>
            <a:endParaRPr lang="en-US"/>
          </a:p>
        </p:txBody>
      </p:sp>
    </p:spTree>
    <p:extLst>
      <p:ext uri="{BB962C8B-B14F-4D97-AF65-F5344CB8AC3E}">
        <p14:creationId xmlns:p14="http://schemas.microsoft.com/office/powerpoint/2010/main" val="827686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solidFill>
                  <a:srgbClr val="FF0000"/>
                </a:solidFill>
              </a:rPr>
              <a:t>CEC studies repeatedly show High Electrification must happen to meet GHG reduction targets. This is the direction that the state is going. </a:t>
            </a:r>
            <a:endParaRPr lang="en-US" dirty="0"/>
          </a:p>
          <a:p>
            <a:r>
              <a:rPr lang="en-US" sz="1200" dirty="0">
                <a:solidFill>
                  <a:srgbClr val="FF0000"/>
                </a:solidFill>
              </a:rPr>
              <a:t>We expect gas prices to rise faster long-term, though the increase will be asymptotic without a gas transition strategy. </a:t>
            </a:r>
          </a:p>
        </p:txBody>
      </p:sp>
      <p:sp>
        <p:nvSpPr>
          <p:cNvPr id="4" name="Slide Number Placeholder 3"/>
          <p:cNvSpPr>
            <a:spLocks noGrp="1"/>
          </p:cNvSpPr>
          <p:nvPr>
            <p:ph type="sldNum" sz="quarter" idx="5"/>
          </p:nvPr>
        </p:nvSpPr>
        <p:spPr/>
        <p:txBody>
          <a:bodyPr/>
          <a:lstStyle/>
          <a:p>
            <a:fld id="{64E4A216-3C1A-2145-BADF-9B61EEF4F027}" type="slidenum">
              <a:rPr lang="en-US" smtClean="0"/>
              <a:pPr/>
              <a:t>41</a:t>
            </a:fld>
            <a:endParaRPr lang="en-US" dirty="0"/>
          </a:p>
        </p:txBody>
      </p:sp>
    </p:spTree>
    <p:extLst>
      <p:ext uri="{BB962C8B-B14F-4D97-AF65-F5344CB8AC3E}">
        <p14:creationId xmlns:p14="http://schemas.microsoft.com/office/powerpoint/2010/main" val="1143225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A622A-4220-E04C-9D67-23EDDAD87A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90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91783-EF24-410A-AD4A-4444AF32F7F3}" type="slidenum">
              <a:rPr lang="en-US" smtClean="0"/>
              <a:t>3</a:t>
            </a:fld>
            <a:endParaRPr lang="en-US"/>
          </a:p>
        </p:txBody>
      </p:sp>
    </p:spTree>
    <p:extLst>
      <p:ext uri="{BB962C8B-B14F-4D97-AF65-F5344CB8AC3E}">
        <p14:creationId xmlns:p14="http://schemas.microsoft.com/office/powerpoint/2010/main" val="4038935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https://drscleanup.com/2017/10/house-fire-causes-be-safe/</a:t>
            </a:r>
            <a:endParaRPr lang="en-US" dirty="0"/>
          </a:p>
          <a:p>
            <a:r>
              <a:rPr lang="en-US" dirty="0">
                <a:hlinkClick r:id="rId4"/>
              </a:rPr>
              <a:t>https://www.nfpa.org/News-and-Research/Data-research-and-tools/Building-and-Life-Safety/Home-Structure-Fires</a:t>
            </a:r>
            <a:endParaRPr lang="en-US" dirty="0"/>
          </a:p>
          <a:p>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44</a:t>
            </a:fld>
            <a:endParaRPr lang="en-US"/>
          </a:p>
        </p:txBody>
      </p:sp>
    </p:spTree>
    <p:extLst>
      <p:ext uri="{BB962C8B-B14F-4D97-AF65-F5344CB8AC3E}">
        <p14:creationId xmlns:p14="http://schemas.microsoft.com/office/powerpoint/2010/main" val="235841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C91783-EF24-410A-AD4A-4444AF32F7F3}" type="slidenum">
              <a:rPr lang="en-US" smtClean="0"/>
              <a:t>4</a:t>
            </a:fld>
            <a:endParaRPr lang="en-US"/>
          </a:p>
        </p:txBody>
      </p:sp>
    </p:spTree>
    <p:extLst>
      <p:ext uri="{BB962C8B-B14F-4D97-AF65-F5344CB8AC3E}">
        <p14:creationId xmlns:p14="http://schemas.microsoft.com/office/powerpoint/2010/main" val="287024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C91783-EF24-410A-AD4A-4444AF32F7F3}" type="slidenum">
              <a:rPr lang="en-US" smtClean="0"/>
              <a:t>6</a:t>
            </a:fld>
            <a:endParaRPr lang="en-US"/>
          </a:p>
        </p:txBody>
      </p:sp>
    </p:spTree>
    <p:extLst>
      <p:ext uri="{BB962C8B-B14F-4D97-AF65-F5344CB8AC3E}">
        <p14:creationId xmlns:p14="http://schemas.microsoft.com/office/powerpoint/2010/main" val="403767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91783-EF24-410A-AD4A-4444AF32F7F3}" type="slidenum">
              <a:rPr lang="en-US" smtClean="0"/>
              <a:t>8</a:t>
            </a:fld>
            <a:endParaRPr lang="en-US"/>
          </a:p>
        </p:txBody>
      </p:sp>
    </p:spTree>
    <p:extLst>
      <p:ext uri="{BB962C8B-B14F-4D97-AF65-F5344CB8AC3E}">
        <p14:creationId xmlns:p14="http://schemas.microsoft.com/office/powerpoint/2010/main" val="764430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CA Executive Order B-55-18 for Carbon Neutrality by 2045</a:t>
            </a:r>
          </a:p>
          <a:p>
            <a:pPr lvl="1"/>
            <a:r>
              <a:rPr lang="en-US" dirty="0"/>
              <a:t>CCAs buy enough carbon free electricity to offset our Bay Area’s usage now</a:t>
            </a:r>
          </a:p>
          <a:p>
            <a:pPr lvl="1"/>
            <a:r>
              <a:rPr lang="en-US" dirty="0"/>
              <a:t>All electric utilities will need to be carbon free 24/7, and that is technically feasible as shown in this chart</a:t>
            </a:r>
          </a:p>
          <a:p>
            <a:endParaRPr lang="en-US" dirty="0"/>
          </a:p>
          <a:p>
            <a:pPr lvl="1"/>
            <a:endParaRPr lang="en-US" dirty="0">
              <a:solidFill>
                <a:srgbClr val="D9D9D9"/>
              </a:solidFill>
              <a:cs typeface="Calibri"/>
            </a:endParaRPr>
          </a:p>
        </p:txBody>
      </p:sp>
      <p:sp>
        <p:nvSpPr>
          <p:cNvPr id="4" name="Slide Number Placeholder 3"/>
          <p:cNvSpPr>
            <a:spLocks noGrp="1"/>
          </p:cNvSpPr>
          <p:nvPr>
            <p:ph type="sldNum" sz="quarter" idx="5"/>
          </p:nvPr>
        </p:nvSpPr>
        <p:spPr/>
        <p:txBody>
          <a:bodyPr/>
          <a:lstStyle/>
          <a:p>
            <a:fld id="{B6C91783-EF24-410A-AD4A-4444AF32F7F3}" type="slidenum">
              <a:rPr lang="en-US" smtClean="0"/>
              <a:t>9</a:t>
            </a:fld>
            <a:endParaRPr lang="en-US"/>
          </a:p>
        </p:txBody>
      </p:sp>
    </p:spTree>
    <p:extLst>
      <p:ext uri="{BB962C8B-B14F-4D97-AF65-F5344CB8AC3E}">
        <p14:creationId xmlns:p14="http://schemas.microsoft.com/office/powerpoint/2010/main" val="4214332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85000"/>
                  </a:schemeClr>
                </a:solidFill>
              </a:rPr>
              <a:t>- Lower-risk pathway according to California Energy Commission.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85000"/>
                  </a:schemeClr>
                </a:solidFill>
              </a:rPr>
              <a:t>- Generates substantial cost savings due to avoided new gas infrastructure, and maintenance of existing 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 Operational costs favoring today’s use of fossil gas will change over time. A November 2021 CPUC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Staff Proposal</a:t>
            </a:r>
            <a:r>
              <a:rPr lang="en-US" sz="1800" dirty="0">
                <a:effectLst/>
                <a:latin typeface="Times New Roman" panose="02020603050405020304" pitchFamily="18" charset="0"/>
                <a:ea typeface="Times New Roman" panose="02020603050405020304" pitchFamily="18" charset="0"/>
              </a:rPr>
              <a:t> recommends the elimination of gas line extension allowances, refunds, and discounts for new customers, which will impact gas utility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lumMod val="85000"/>
                </a:schemeClr>
              </a:solidFill>
            </a:endParaRPr>
          </a:p>
        </p:txBody>
      </p:sp>
      <p:sp>
        <p:nvSpPr>
          <p:cNvPr id="4" name="Slide Number Placeholder 3"/>
          <p:cNvSpPr>
            <a:spLocks noGrp="1"/>
          </p:cNvSpPr>
          <p:nvPr>
            <p:ph type="sldNum" sz="quarter" idx="5"/>
          </p:nvPr>
        </p:nvSpPr>
        <p:spPr/>
        <p:txBody>
          <a:bodyPr/>
          <a:lstStyle/>
          <a:p>
            <a:fld id="{B6C91783-EF24-410A-AD4A-4444AF32F7F3}" type="slidenum">
              <a:rPr lang="en-US" smtClean="0"/>
              <a:t>10</a:t>
            </a:fld>
            <a:endParaRPr lang="en-US"/>
          </a:p>
        </p:txBody>
      </p:sp>
    </p:spTree>
    <p:extLst>
      <p:ext uri="{BB962C8B-B14F-4D97-AF65-F5344CB8AC3E}">
        <p14:creationId xmlns:p14="http://schemas.microsoft.com/office/powerpoint/2010/main" val="420740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Reduced levels of </a:t>
            </a:r>
          </a:p>
          <a:p>
            <a:pPr lvl="1"/>
            <a:r>
              <a:rPr lang="en-US"/>
              <a:t>NO, NO</a:t>
            </a:r>
            <a:r>
              <a:rPr lang="en-US" baseline="-25000"/>
              <a:t>X</a:t>
            </a:r>
            <a:r>
              <a:rPr lang="en-US"/>
              <a:t>, NO</a:t>
            </a:r>
            <a:r>
              <a:rPr lang="en-US" baseline="-25000"/>
              <a:t>2</a:t>
            </a:r>
          </a:p>
          <a:p>
            <a:pPr lvl="1"/>
            <a:r>
              <a:rPr lang="en-US"/>
              <a:t>Formaldehyde</a:t>
            </a:r>
          </a:p>
          <a:p>
            <a:pPr lvl="1"/>
            <a:r>
              <a:rPr lang="en-US"/>
              <a:t>Carbon Monoxide</a:t>
            </a:r>
          </a:p>
          <a:p>
            <a:endParaRPr lang="en-US"/>
          </a:p>
        </p:txBody>
      </p:sp>
      <p:sp>
        <p:nvSpPr>
          <p:cNvPr id="4" name="Slide Number Placeholder 3"/>
          <p:cNvSpPr>
            <a:spLocks noGrp="1"/>
          </p:cNvSpPr>
          <p:nvPr>
            <p:ph type="sldNum" sz="quarter" idx="5"/>
          </p:nvPr>
        </p:nvSpPr>
        <p:spPr/>
        <p:txBody>
          <a:bodyPr/>
          <a:lstStyle/>
          <a:p>
            <a:fld id="{B6C91783-EF24-410A-AD4A-4444AF32F7F3}" type="slidenum">
              <a:rPr lang="en-US" smtClean="0"/>
              <a:t>11</a:t>
            </a:fld>
            <a:endParaRPr lang="en-US"/>
          </a:p>
        </p:txBody>
      </p:sp>
    </p:spTree>
    <p:extLst>
      <p:ext uri="{BB962C8B-B14F-4D97-AF65-F5344CB8AC3E}">
        <p14:creationId xmlns:p14="http://schemas.microsoft.com/office/powerpoint/2010/main" val="319217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0EC8701-2078-43C1-936B-D98CACE6DF9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037371" y="3826832"/>
            <a:ext cx="5135261" cy="34235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56F5972-3DE4-4593-B2A9-FEADB605B42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21548" y="1022922"/>
            <a:ext cx="7883918" cy="2402131"/>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58B0A5F7-C53F-469A-AFB3-53B3813452FA}"/>
              </a:ext>
            </a:extLst>
          </p:cNvPr>
          <p:cNvSpPr/>
          <p:nvPr userDrawn="1"/>
        </p:nvSpPr>
        <p:spPr>
          <a:xfrm>
            <a:off x="-4063447" y="-1991977"/>
            <a:ext cx="11748309" cy="12165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D69CA35-CF6D-4B20-B4A9-6436C39DB5B9}"/>
              </a:ext>
            </a:extLst>
          </p:cNvPr>
          <p:cNvSpPr/>
          <p:nvPr userDrawn="1"/>
        </p:nvSpPr>
        <p:spPr>
          <a:xfrm>
            <a:off x="-609600" y="-218649"/>
            <a:ext cx="13379116" cy="130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A583C5A-648C-4152-BA0A-EF1D87145124}"/>
              </a:ext>
            </a:extLst>
          </p:cNvPr>
          <p:cNvSpPr/>
          <p:nvPr userDrawn="1"/>
        </p:nvSpPr>
        <p:spPr>
          <a:xfrm>
            <a:off x="-4702233" y="-1988564"/>
            <a:ext cx="11748309" cy="121659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9" y="1868905"/>
            <a:ext cx="5807489" cy="1836819"/>
          </a:xfrm>
        </p:spPr>
        <p:txBody>
          <a:bodyPr anchor="b">
            <a:normAutofit/>
          </a:bodyPr>
          <a:lstStyle>
            <a:lvl1pPr algn="ctr">
              <a:defRPr sz="6000" b="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246DF834-B681-43D5-95DF-817A67E7C736}"/>
              </a:ext>
            </a:extLst>
          </p:cNvPr>
          <p:cNvSpPr>
            <a:spLocks noGrp="1"/>
          </p:cNvSpPr>
          <p:nvPr>
            <p:ph type="subTitle" idx="1"/>
          </p:nvPr>
        </p:nvSpPr>
        <p:spPr>
          <a:xfrm>
            <a:off x="182749" y="4094389"/>
            <a:ext cx="5807489" cy="1552433"/>
          </a:xfrm>
        </p:spPr>
        <p:txBody>
          <a:bodyPr>
            <a:normAutofit/>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descr="A picture containing text, tableware, plate, dishware&#10;&#10;Description automatically generated">
            <a:extLst>
              <a:ext uri="{FF2B5EF4-FFF2-40B4-BE49-F238E27FC236}">
                <a16:creationId xmlns:a16="http://schemas.microsoft.com/office/drawing/2014/main" id="{27603744-944F-4CF6-A291-26DB4869E1B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6043" y="296169"/>
            <a:ext cx="1371600" cy="38404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86DFC05B-BB70-4CC3-9EF0-3FD1DBC7C1D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88453" y="272165"/>
            <a:ext cx="1371600" cy="432055"/>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9AF2D5C3-202D-4733-B15E-2ED337A8BAD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50788" y="321079"/>
            <a:ext cx="1371600" cy="301223"/>
          </a:xfrm>
          <a:prstGeom prst="rect">
            <a:avLst/>
          </a:prstGeom>
        </p:spPr>
      </p:pic>
      <p:sp>
        <p:nvSpPr>
          <p:cNvPr id="37" name="Rectangle 36">
            <a:extLst>
              <a:ext uri="{FF2B5EF4-FFF2-40B4-BE49-F238E27FC236}">
                <a16:creationId xmlns:a16="http://schemas.microsoft.com/office/drawing/2014/main" id="{3D6EE3E1-0DB5-42C3-88BE-F60E571B1786}"/>
              </a:ext>
            </a:extLst>
          </p:cNvPr>
          <p:cNvSpPr/>
          <p:nvPr userDrawn="1"/>
        </p:nvSpPr>
        <p:spPr>
          <a:xfrm>
            <a:off x="7507705" y="3322302"/>
            <a:ext cx="13642708" cy="48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85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Full Colo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147E1-6747-43A2-B66C-4E033A7DBB0D}"/>
              </a:ext>
            </a:extLst>
          </p:cNvPr>
          <p:cNvSpPr/>
          <p:nvPr userDrawn="1"/>
        </p:nvSpPr>
        <p:spPr>
          <a:xfrm>
            <a:off x="6907456" y="-256676"/>
            <a:ext cx="5534743" cy="81654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01745E4-AAE0-4F6B-B6F1-C8B7645B6E5D}"/>
              </a:ext>
            </a:extLst>
          </p:cNvPr>
          <p:cNvSpPr/>
          <p:nvPr userDrawn="1"/>
        </p:nvSpPr>
        <p:spPr>
          <a:xfrm>
            <a:off x="-2534456" y="-3082584"/>
            <a:ext cx="13029098" cy="13236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372877-A88D-4210-BA5F-EFCAB361339D}"/>
              </a:ext>
            </a:extLst>
          </p:cNvPr>
          <p:cNvSpPr/>
          <p:nvPr userDrawn="1"/>
        </p:nvSpPr>
        <p:spPr>
          <a:xfrm>
            <a:off x="-2245892" y="-2838258"/>
            <a:ext cx="12507925" cy="1270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7" y="196531"/>
            <a:ext cx="9056503" cy="943780"/>
          </a:xfrm>
        </p:spPr>
        <p:txBody>
          <a:bodyPr anchor="b">
            <a:normAutofit/>
          </a:bodyPr>
          <a:lstStyle>
            <a:lvl1pPr algn="l">
              <a:defRPr sz="4800" b="0">
                <a:solidFill>
                  <a:schemeClr val="bg1"/>
                </a:solidFill>
              </a:defRPr>
            </a:lvl1pPr>
          </a:lstStyle>
          <a:p>
            <a:r>
              <a:rPr lang="en-US"/>
              <a:t>Click to edit Master title style</a:t>
            </a:r>
          </a:p>
        </p:txBody>
      </p:sp>
      <p:pic>
        <p:nvPicPr>
          <p:cNvPr id="11" name="Picture 10" descr="Text&#10;&#10;Description automatically generated">
            <a:extLst>
              <a:ext uri="{FF2B5EF4-FFF2-40B4-BE49-F238E27FC236}">
                <a16:creationId xmlns:a16="http://schemas.microsoft.com/office/drawing/2014/main" id="{134FE441-CF86-4455-8D0C-6623115385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787" y="5547349"/>
            <a:ext cx="1371600" cy="393826"/>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F8B70708-F471-4FA3-A6BC-AEFA12B8E6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0787" y="6264682"/>
            <a:ext cx="1371600" cy="302483"/>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C27CEC3F-E706-418B-9EA7-404DD556AB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0787" y="4802039"/>
            <a:ext cx="1371600" cy="432054"/>
          </a:xfrm>
          <a:prstGeom prst="rect">
            <a:avLst/>
          </a:prstGeom>
        </p:spPr>
      </p:pic>
      <p:sp>
        <p:nvSpPr>
          <p:cNvPr id="10" name="Text Placeholder 5">
            <a:extLst>
              <a:ext uri="{FF2B5EF4-FFF2-40B4-BE49-F238E27FC236}">
                <a16:creationId xmlns:a16="http://schemas.microsoft.com/office/drawing/2014/main" id="{BEDCBE6B-90A3-49C4-A270-A3F55EB126CE}"/>
              </a:ext>
            </a:extLst>
          </p:cNvPr>
          <p:cNvSpPr>
            <a:spLocks noGrp="1"/>
          </p:cNvSpPr>
          <p:nvPr>
            <p:ph type="body" sz="quarter" idx="11"/>
          </p:nvPr>
        </p:nvSpPr>
        <p:spPr>
          <a:xfrm>
            <a:off x="182564" y="1384637"/>
            <a:ext cx="9056504" cy="5322551"/>
          </a:xfrm>
        </p:spPr>
        <p:txBody>
          <a:bodyPr/>
          <a:lstStyle>
            <a:lvl1pPr>
              <a:defRPr sz="2000">
                <a:solidFill>
                  <a:schemeClr val="bg1"/>
                </a:solidFill>
              </a:defRPr>
            </a:lvl1pPr>
            <a:lvl2pPr>
              <a:defRPr sz="1800">
                <a:solidFill>
                  <a:schemeClr val="bg1"/>
                </a:solidFill>
              </a:defRPr>
            </a:lvl2pPr>
            <a:lvl3pPr>
              <a:defRPr sz="1800">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192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CB2F-4213-BD4A-957F-1233D85469BF}"/>
              </a:ext>
            </a:extLst>
          </p:cNvPr>
          <p:cNvSpPr>
            <a:spLocks noGrp="1"/>
          </p:cNvSpPr>
          <p:nvPr>
            <p:ph type="title" hasCustomPrompt="1"/>
          </p:nvPr>
        </p:nvSpPr>
        <p:spPr>
          <a:xfrm>
            <a:off x="1515670" y="518778"/>
            <a:ext cx="9194217" cy="859729"/>
          </a:xfrm>
        </p:spPr>
        <p:txBody>
          <a:bodyPr/>
          <a:lstStyle>
            <a:lvl1pPr>
              <a:defRPr sz="4000" b="1"/>
            </a:lvl1pPr>
          </a:lstStyle>
          <a:p>
            <a:r>
              <a:rPr lang="en-US" dirty="0"/>
              <a:t>TITLE</a:t>
            </a:r>
          </a:p>
        </p:txBody>
      </p:sp>
      <p:sp>
        <p:nvSpPr>
          <p:cNvPr id="8" name="Subtitle 2">
            <a:extLst>
              <a:ext uri="{FF2B5EF4-FFF2-40B4-BE49-F238E27FC236}">
                <a16:creationId xmlns:a16="http://schemas.microsoft.com/office/drawing/2014/main" id="{47AAC473-0B2E-8F4C-9F56-824AAE42C2DD}"/>
              </a:ext>
            </a:extLst>
          </p:cNvPr>
          <p:cNvSpPr>
            <a:spLocks noGrp="1"/>
          </p:cNvSpPr>
          <p:nvPr>
            <p:ph type="subTitle" idx="13"/>
          </p:nvPr>
        </p:nvSpPr>
        <p:spPr>
          <a:xfrm>
            <a:off x="1523999" y="1445884"/>
            <a:ext cx="9185888" cy="4635429"/>
          </a:xfrm>
        </p:spPr>
        <p:txBody>
          <a:bodyPr>
            <a:noAutofit/>
          </a:bodyPr>
          <a:lstStyle>
            <a:lvl1pPr marL="0" indent="0" algn="l">
              <a:buNone/>
              <a:defRPr>
                <a:solidFill>
                  <a:srgbClr val="2B5FAC"/>
                </a:solidFill>
              </a:defRPr>
            </a:lvl1pPr>
          </a:lstStyle>
          <a:p>
            <a:pPr algn="l">
              <a:lnSpc>
                <a:spcPct val="150000"/>
              </a:lnSpc>
            </a:pPr>
            <a:r>
              <a:rPr lang="en-US" sz="2000" dirty="0">
                <a:latin typeface="Roboto" panose="02000000000000000000" pitchFamily="2" charset="0"/>
                <a:ea typeface="Roboto" panose="02000000000000000000" pitchFamily="2" charset="0"/>
                <a:cs typeface="Arial" panose="020B0604020202020204" pitchFamily="34" charset="0"/>
              </a:rPr>
              <a:t>Click to edit Master subtitle style</a:t>
            </a:r>
          </a:p>
        </p:txBody>
      </p:sp>
      <p:cxnSp>
        <p:nvCxnSpPr>
          <p:cNvPr id="9" name="Straight Connector 8">
            <a:extLst>
              <a:ext uri="{FF2B5EF4-FFF2-40B4-BE49-F238E27FC236}">
                <a16:creationId xmlns:a16="http://schemas.microsoft.com/office/drawing/2014/main" id="{7AC048C2-383B-5448-B1E0-345C1A5734ED}"/>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EB1C5D-8021-5542-BB0E-4F0A3F1A1EAF}"/>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6" name="Straight Connector 5">
            <a:extLst>
              <a:ext uri="{FF2B5EF4-FFF2-40B4-BE49-F238E27FC236}">
                <a16:creationId xmlns:a16="http://schemas.microsoft.com/office/drawing/2014/main" id="{351429D4-3046-AD44-BD41-08AD089BB031}"/>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90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375072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9273645" y="630540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133" b="0">
                <a:solidFill>
                  <a:schemeClr val="lt1"/>
                </a:solidFill>
                <a:latin typeface="Source Sans Pro"/>
                <a:ea typeface="Source Sans Pro"/>
                <a:cs typeface="Source Sans Pro"/>
                <a:sym typeface="Source Sans Pro"/>
              </a:defRPr>
            </a:lvl1pPr>
            <a:lvl2pPr marL="0" lvl="1" indent="0" algn="r">
              <a:spcBef>
                <a:spcPts val="0"/>
              </a:spcBef>
              <a:buNone/>
              <a:defRPr sz="2133" b="0">
                <a:solidFill>
                  <a:schemeClr val="lt1"/>
                </a:solidFill>
                <a:latin typeface="Source Sans Pro"/>
                <a:ea typeface="Source Sans Pro"/>
                <a:cs typeface="Source Sans Pro"/>
                <a:sym typeface="Source Sans Pro"/>
              </a:defRPr>
            </a:lvl2pPr>
            <a:lvl3pPr marL="0" lvl="2" indent="0" algn="r">
              <a:spcBef>
                <a:spcPts val="0"/>
              </a:spcBef>
              <a:buNone/>
              <a:defRPr sz="2133" b="0">
                <a:solidFill>
                  <a:schemeClr val="lt1"/>
                </a:solidFill>
                <a:latin typeface="Source Sans Pro"/>
                <a:ea typeface="Source Sans Pro"/>
                <a:cs typeface="Source Sans Pro"/>
                <a:sym typeface="Source Sans Pro"/>
              </a:defRPr>
            </a:lvl3pPr>
            <a:lvl4pPr marL="0" lvl="3" indent="0" algn="r">
              <a:spcBef>
                <a:spcPts val="0"/>
              </a:spcBef>
              <a:buNone/>
              <a:defRPr sz="2133" b="0">
                <a:solidFill>
                  <a:schemeClr val="lt1"/>
                </a:solidFill>
                <a:latin typeface="Source Sans Pro"/>
                <a:ea typeface="Source Sans Pro"/>
                <a:cs typeface="Source Sans Pro"/>
                <a:sym typeface="Source Sans Pro"/>
              </a:defRPr>
            </a:lvl4pPr>
            <a:lvl5pPr marL="0" lvl="4" indent="0" algn="r">
              <a:spcBef>
                <a:spcPts val="0"/>
              </a:spcBef>
              <a:buNone/>
              <a:defRPr sz="2133" b="0">
                <a:solidFill>
                  <a:schemeClr val="lt1"/>
                </a:solidFill>
                <a:latin typeface="Source Sans Pro"/>
                <a:ea typeface="Source Sans Pro"/>
                <a:cs typeface="Source Sans Pro"/>
                <a:sym typeface="Source Sans Pro"/>
              </a:defRPr>
            </a:lvl5pPr>
            <a:lvl6pPr marL="0" lvl="5" indent="0" algn="r">
              <a:spcBef>
                <a:spcPts val="0"/>
              </a:spcBef>
              <a:buNone/>
              <a:defRPr sz="2133" b="0">
                <a:solidFill>
                  <a:schemeClr val="lt1"/>
                </a:solidFill>
                <a:latin typeface="Source Sans Pro"/>
                <a:ea typeface="Source Sans Pro"/>
                <a:cs typeface="Source Sans Pro"/>
                <a:sym typeface="Source Sans Pro"/>
              </a:defRPr>
            </a:lvl6pPr>
            <a:lvl7pPr marL="0" lvl="6" indent="0" algn="r">
              <a:spcBef>
                <a:spcPts val="0"/>
              </a:spcBef>
              <a:buNone/>
              <a:defRPr sz="2133" b="0">
                <a:solidFill>
                  <a:schemeClr val="lt1"/>
                </a:solidFill>
                <a:latin typeface="Source Sans Pro"/>
                <a:ea typeface="Source Sans Pro"/>
                <a:cs typeface="Source Sans Pro"/>
                <a:sym typeface="Source Sans Pro"/>
              </a:defRPr>
            </a:lvl7pPr>
            <a:lvl8pPr marL="0" lvl="7" indent="0" algn="r">
              <a:spcBef>
                <a:spcPts val="0"/>
              </a:spcBef>
              <a:buNone/>
              <a:defRPr sz="2133" b="0">
                <a:solidFill>
                  <a:schemeClr val="lt1"/>
                </a:solidFill>
                <a:latin typeface="Source Sans Pro"/>
                <a:ea typeface="Source Sans Pro"/>
                <a:cs typeface="Source Sans Pro"/>
                <a:sym typeface="Source Sans Pro"/>
              </a:defRPr>
            </a:lvl8pPr>
            <a:lvl9pPr marL="0" lvl="8" indent="0" algn="r">
              <a:spcBef>
                <a:spcPts val="0"/>
              </a:spcBef>
              <a:buNone/>
              <a:defRPr sz="2133" b="0">
                <a:solidFill>
                  <a:schemeClr val="lt1"/>
                </a:solidFill>
                <a:latin typeface="Source Sans Pro"/>
                <a:ea typeface="Source Sans Pro"/>
                <a:cs typeface="Source Sans Pro"/>
                <a:sym typeface="Source Sans Pr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9241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Logo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9" y="1197667"/>
            <a:ext cx="11812027" cy="1115224"/>
          </a:xfrm>
        </p:spPr>
        <p:txBody>
          <a:bodyPr anchor="b">
            <a:normAutofit/>
          </a:bodyPr>
          <a:lstStyle>
            <a:lvl1pPr algn="l">
              <a:defRPr sz="4800" b="0">
                <a:solidFill>
                  <a:srgbClr val="003E6B"/>
                </a:solidFill>
              </a:defRPr>
            </a:lvl1pPr>
          </a:lstStyle>
          <a:p>
            <a:r>
              <a:rPr lang="en-US"/>
              <a:t>Click to edit Master title style</a:t>
            </a:r>
          </a:p>
        </p:txBody>
      </p:sp>
      <p:pic>
        <p:nvPicPr>
          <p:cNvPr id="13" name="Picture 12" descr="A picture containing text, tableware, plate, dishware&#10;&#10;Description automatically generated">
            <a:extLst>
              <a:ext uri="{FF2B5EF4-FFF2-40B4-BE49-F238E27FC236}">
                <a16:creationId xmlns:a16="http://schemas.microsoft.com/office/drawing/2014/main" id="{27603744-944F-4CF6-A291-26DB4869E1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77707" y="296169"/>
            <a:ext cx="1371600" cy="38404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86DFC05B-BB70-4CC3-9EF0-3FD1DBC7C1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99697" y="272165"/>
            <a:ext cx="1371600" cy="432055"/>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9AF2D5C3-202D-4733-B15E-2ED337A8BA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50788" y="321079"/>
            <a:ext cx="1371600" cy="301223"/>
          </a:xfrm>
          <a:prstGeom prst="rect">
            <a:avLst/>
          </a:prstGeom>
        </p:spPr>
      </p:pic>
      <p:cxnSp>
        <p:nvCxnSpPr>
          <p:cNvPr id="20" name="Straight Connector 19">
            <a:extLst>
              <a:ext uri="{FF2B5EF4-FFF2-40B4-BE49-F238E27FC236}">
                <a16:creationId xmlns:a16="http://schemas.microsoft.com/office/drawing/2014/main" id="{FD3C56EB-DF9F-482E-9810-E58FF469526B}"/>
              </a:ext>
            </a:extLst>
          </p:cNvPr>
          <p:cNvCxnSpPr/>
          <p:nvPr userDrawn="1"/>
        </p:nvCxnSpPr>
        <p:spPr>
          <a:xfrm>
            <a:off x="-86060" y="914409"/>
            <a:ext cx="12403567" cy="0"/>
          </a:xfrm>
          <a:prstGeom prst="line">
            <a:avLst/>
          </a:prstGeom>
          <a:ln>
            <a:solidFill>
              <a:srgbClr val="003E6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FFFB86-C074-46DA-A26D-F3C047E8C3F4}"/>
              </a:ext>
            </a:extLst>
          </p:cNvPr>
          <p:cNvCxnSpPr/>
          <p:nvPr userDrawn="1"/>
        </p:nvCxnSpPr>
        <p:spPr>
          <a:xfrm>
            <a:off x="8100521" y="1"/>
            <a:ext cx="0" cy="90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1E28FF0-2D39-435B-B0EF-D4177C849042}"/>
              </a:ext>
            </a:extLst>
          </p:cNvPr>
          <p:cNvCxnSpPr/>
          <p:nvPr userDrawn="1"/>
        </p:nvCxnSpPr>
        <p:spPr>
          <a:xfrm>
            <a:off x="10210805" y="0"/>
            <a:ext cx="0" cy="909021"/>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A583C5A-648C-4152-BA0A-EF1D87145124}"/>
              </a:ext>
            </a:extLst>
          </p:cNvPr>
          <p:cNvSpPr/>
          <p:nvPr userDrawn="1"/>
        </p:nvSpPr>
        <p:spPr>
          <a:xfrm>
            <a:off x="0" y="0"/>
            <a:ext cx="6095998" cy="909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a:extLst>
              <a:ext uri="{FF2B5EF4-FFF2-40B4-BE49-F238E27FC236}">
                <a16:creationId xmlns:a16="http://schemas.microsoft.com/office/drawing/2014/main" id="{C985FFA6-3BC4-40DE-8513-23E32B50E869}"/>
              </a:ext>
            </a:extLst>
          </p:cNvPr>
          <p:cNvSpPr>
            <a:spLocks noGrp="1"/>
          </p:cNvSpPr>
          <p:nvPr>
            <p:ph type="body" sz="quarter" idx="10"/>
          </p:nvPr>
        </p:nvSpPr>
        <p:spPr>
          <a:xfrm>
            <a:off x="182749" y="151430"/>
            <a:ext cx="5807489" cy="641350"/>
          </a:xfrm>
        </p:spPr>
        <p:txBody>
          <a:bodyPr>
            <a:noAutofit/>
          </a:bodyPr>
          <a:lstStyle>
            <a:lvl1pPr marL="0" indent="0">
              <a:buNone/>
              <a:defRPr sz="1400">
                <a:solidFill>
                  <a:schemeClr val="bg1"/>
                </a:solidFill>
              </a:defRPr>
            </a:lvl1pPr>
          </a:lstStyle>
          <a:p>
            <a:pPr lvl="0"/>
            <a:r>
              <a:rPr lang="en-US"/>
              <a:t>Click to edit Master text style</a:t>
            </a:r>
          </a:p>
        </p:txBody>
      </p:sp>
      <p:sp>
        <p:nvSpPr>
          <p:cNvPr id="12" name="Text Placeholder 5">
            <a:extLst>
              <a:ext uri="{FF2B5EF4-FFF2-40B4-BE49-F238E27FC236}">
                <a16:creationId xmlns:a16="http://schemas.microsoft.com/office/drawing/2014/main" id="{9D86D0B5-A174-41D6-ACB0-AD1B80BFEA56}"/>
              </a:ext>
            </a:extLst>
          </p:cNvPr>
          <p:cNvSpPr>
            <a:spLocks noGrp="1"/>
          </p:cNvSpPr>
          <p:nvPr>
            <p:ph type="body" sz="quarter" idx="11"/>
          </p:nvPr>
        </p:nvSpPr>
        <p:spPr>
          <a:xfrm>
            <a:off x="182563" y="2474913"/>
            <a:ext cx="11812587" cy="4232275"/>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84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Blu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9" y="1197667"/>
            <a:ext cx="11812027" cy="1115224"/>
          </a:xfrm>
        </p:spPr>
        <p:txBody>
          <a:bodyPr anchor="b">
            <a:normAutofit/>
          </a:bodyPr>
          <a:lstStyle>
            <a:lvl1pPr algn="l">
              <a:defRPr sz="4800" b="0">
                <a:solidFill>
                  <a:srgbClr val="003E6B"/>
                </a:solidFill>
              </a:defRPr>
            </a:lvl1pPr>
          </a:lstStyle>
          <a:p>
            <a:r>
              <a:rPr lang="en-US"/>
              <a:t>Click to edit Master title style</a:t>
            </a:r>
          </a:p>
        </p:txBody>
      </p:sp>
      <p:pic>
        <p:nvPicPr>
          <p:cNvPr id="8" name="Picture 7" descr="A picture containing text, tableware, plate, dishware&#10;&#10;Description automatically generated">
            <a:extLst>
              <a:ext uri="{FF2B5EF4-FFF2-40B4-BE49-F238E27FC236}">
                <a16:creationId xmlns:a16="http://schemas.microsoft.com/office/drawing/2014/main" id="{F24244AD-F43C-4287-A700-2B78D5A092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56473" y="141431"/>
            <a:ext cx="2285998" cy="6400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6C9D1C3-CB70-4274-B232-8368358934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08163" y="101426"/>
            <a:ext cx="2286000" cy="720091"/>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D720FD0-264D-44F8-B352-8D81FEBAD4A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04780" y="210453"/>
            <a:ext cx="2286000" cy="502036"/>
          </a:xfrm>
          <a:prstGeom prst="rect">
            <a:avLst/>
          </a:prstGeom>
        </p:spPr>
      </p:pic>
      <p:cxnSp>
        <p:nvCxnSpPr>
          <p:cNvPr id="14" name="Straight Connector 13">
            <a:extLst>
              <a:ext uri="{FF2B5EF4-FFF2-40B4-BE49-F238E27FC236}">
                <a16:creationId xmlns:a16="http://schemas.microsoft.com/office/drawing/2014/main" id="{8F15704A-25A9-49BD-8778-31B821D050F7}"/>
              </a:ext>
            </a:extLst>
          </p:cNvPr>
          <p:cNvCxnSpPr/>
          <p:nvPr userDrawn="1"/>
        </p:nvCxnSpPr>
        <p:spPr>
          <a:xfrm>
            <a:off x="-86060" y="914400"/>
            <a:ext cx="12403567" cy="0"/>
          </a:xfrm>
          <a:prstGeom prst="line">
            <a:avLst/>
          </a:prstGeom>
          <a:ln>
            <a:solidFill>
              <a:srgbClr val="003E6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2C73A3-89D2-4C36-A01A-06DA56913F36}"/>
              </a:ext>
            </a:extLst>
          </p:cNvPr>
          <p:cNvCxnSpPr/>
          <p:nvPr userDrawn="1"/>
        </p:nvCxnSpPr>
        <p:spPr>
          <a:xfrm>
            <a:off x="6476116" y="-1"/>
            <a:ext cx="0" cy="90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ACD95C-11AF-45AE-8DDF-5656CB9429CE}"/>
              </a:ext>
            </a:extLst>
          </p:cNvPr>
          <p:cNvCxnSpPr/>
          <p:nvPr userDrawn="1"/>
        </p:nvCxnSpPr>
        <p:spPr>
          <a:xfrm>
            <a:off x="9339430" y="-2"/>
            <a:ext cx="0" cy="909021"/>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038478D-7EE8-4883-9C56-202343FFD1B4}"/>
              </a:ext>
            </a:extLst>
          </p:cNvPr>
          <p:cNvSpPr/>
          <p:nvPr userDrawn="1"/>
        </p:nvSpPr>
        <p:spPr>
          <a:xfrm>
            <a:off x="0" y="-3"/>
            <a:ext cx="12191999" cy="9197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2A0326D3-11DE-4862-93DC-26A9026BB72B}"/>
              </a:ext>
            </a:extLst>
          </p:cNvPr>
          <p:cNvSpPr>
            <a:spLocks noGrp="1"/>
          </p:cNvSpPr>
          <p:nvPr>
            <p:ph type="body" sz="quarter" idx="10"/>
          </p:nvPr>
        </p:nvSpPr>
        <p:spPr>
          <a:xfrm>
            <a:off x="182749" y="151428"/>
            <a:ext cx="5876947" cy="641350"/>
          </a:xfrm>
        </p:spPr>
        <p:txBody>
          <a:bodyPr>
            <a:noAutofit/>
          </a:bodyPr>
          <a:lstStyle>
            <a:lvl1pPr marL="0" indent="0">
              <a:buNone/>
              <a:defRPr sz="1400">
                <a:solidFill>
                  <a:schemeClr val="bg1"/>
                </a:solidFill>
              </a:defRPr>
            </a:lvl1pPr>
          </a:lstStyle>
          <a:p>
            <a:pPr lvl="0"/>
            <a:r>
              <a:rPr lang="en-US"/>
              <a:t>Click to edit Master text style</a:t>
            </a:r>
          </a:p>
        </p:txBody>
      </p:sp>
      <p:pic>
        <p:nvPicPr>
          <p:cNvPr id="5" name="Picture 4" descr="Text&#10;&#10;Description automatically generated">
            <a:extLst>
              <a:ext uri="{FF2B5EF4-FFF2-40B4-BE49-F238E27FC236}">
                <a16:creationId xmlns:a16="http://schemas.microsoft.com/office/drawing/2014/main" id="{476BEC59-55E8-4675-9F1B-5CB667C3AB0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19425" y="264557"/>
            <a:ext cx="1371600" cy="393826"/>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4209C0A0-1370-46B4-99D9-353A7AA34FB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467177" y="310229"/>
            <a:ext cx="1371600" cy="302483"/>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180F0CF0-7A52-43D2-B97C-6365C504ECB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60915" y="253547"/>
            <a:ext cx="1371600" cy="432054"/>
          </a:xfrm>
          <a:prstGeom prst="rect">
            <a:avLst/>
          </a:prstGeom>
        </p:spPr>
      </p:pic>
      <p:cxnSp>
        <p:nvCxnSpPr>
          <p:cNvPr id="19" name="Straight Connector 18">
            <a:extLst>
              <a:ext uri="{FF2B5EF4-FFF2-40B4-BE49-F238E27FC236}">
                <a16:creationId xmlns:a16="http://schemas.microsoft.com/office/drawing/2014/main" id="{C375EAE5-A9E5-485F-A525-F1AF25F1C458}"/>
              </a:ext>
            </a:extLst>
          </p:cNvPr>
          <p:cNvCxnSpPr/>
          <p:nvPr userDrawn="1"/>
        </p:nvCxnSpPr>
        <p:spPr>
          <a:xfrm>
            <a:off x="8100521" y="1"/>
            <a:ext cx="0" cy="90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15D98D-E5EA-450E-855B-9764AF797E65}"/>
              </a:ext>
            </a:extLst>
          </p:cNvPr>
          <p:cNvCxnSpPr/>
          <p:nvPr userDrawn="1"/>
        </p:nvCxnSpPr>
        <p:spPr>
          <a:xfrm>
            <a:off x="10210805" y="0"/>
            <a:ext cx="0" cy="90902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DA1DC137-31CD-4E3E-AB15-056D466CE956}"/>
              </a:ext>
            </a:extLst>
          </p:cNvPr>
          <p:cNvSpPr>
            <a:spLocks noGrp="1"/>
          </p:cNvSpPr>
          <p:nvPr>
            <p:ph type="body" sz="quarter" idx="11"/>
          </p:nvPr>
        </p:nvSpPr>
        <p:spPr>
          <a:xfrm>
            <a:off x="182563" y="2474913"/>
            <a:ext cx="11812587" cy="4232275"/>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15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Logo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7" y="196531"/>
            <a:ext cx="11801269" cy="943780"/>
          </a:xfrm>
        </p:spPr>
        <p:txBody>
          <a:bodyPr anchor="b">
            <a:normAutofit/>
          </a:bodyPr>
          <a:lstStyle>
            <a:lvl1pPr algn="l">
              <a:defRPr sz="4800" b="0">
                <a:solidFill>
                  <a:srgbClr val="003E6B"/>
                </a:solidFill>
              </a:defRPr>
            </a:lvl1pPr>
          </a:lstStyle>
          <a:p>
            <a:r>
              <a:rPr lang="en-US"/>
              <a:t>Click to edit Master title style</a:t>
            </a:r>
          </a:p>
        </p:txBody>
      </p:sp>
      <p:pic>
        <p:nvPicPr>
          <p:cNvPr id="8" name="Picture 7" descr="A picture containing text, tableware, plate, dishware&#10;&#10;Description automatically generated">
            <a:extLst>
              <a:ext uri="{FF2B5EF4-FFF2-40B4-BE49-F238E27FC236}">
                <a16:creationId xmlns:a16="http://schemas.microsoft.com/office/drawing/2014/main" id="{F24244AD-F43C-4287-A700-2B78D5A092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82104" y="6169843"/>
            <a:ext cx="1371600" cy="38404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6C9D1C3-CB70-4274-B232-8368358934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08483" y="6145839"/>
            <a:ext cx="1371600" cy="432055"/>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D720FD0-264D-44F8-B352-8D81FEBAD4A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50787" y="6194753"/>
            <a:ext cx="1371600" cy="301223"/>
          </a:xfrm>
          <a:prstGeom prst="rect">
            <a:avLst/>
          </a:prstGeom>
        </p:spPr>
      </p:pic>
      <p:cxnSp>
        <p:nvCxnSpPr>
          <p:cNvPr id="14" name="Straight Connector 13">
            <a:extLst>
              <a:ext uri="{FF2B5EF4-FFF2-40B4-BE49-F238E27FC236}">
                <a16:creationId xmlns:a16="http://schemas.microsoft.com/office/drawing/2014/main" id="{8F15704A-25A9-49BD-8778-31B821D050F7}"/>
              </a:ext>
            </a:extLst>
          </p:cNvPr>
          <p:cNvCxnSpPr/>
          <p:nvPr userDrawn="1"/>
        </p:nvCxnSpPr>
        <p:spPr>
          <a:xfrm>
            <a:off x="-86061" y="6820354"/>
            <a:ext cx="12403567" cy="0"/>
          </a:xfrm>
          <a:prstGeom prst="line">
            <a:avLst/>
          </a:prstGeom>
          <a:ln w="76200">
            <a:solidFill>
              <a:srgbClr val="003E6B"/>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E745B286-544C-40BE-A939-A264E68088DD}"/>
              </a:ext>
            </a:extLst>
          </p:cNvPr>
          <p:cNvSpPr>
            <a:spLocks noGrp="1"/>
          </p:cNvSpPr>
          <p:nvPr>
            <p:ph type="body" sz="quarter" idx="11"/>
          </p:nvPr>
        </p:nvSpPr>
        <p:spPr>
          <a:xfrm>
            <a:off x="182747" y="1312862"/>
            <a:ext cx="11812587" cy="4590515"/>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905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Full Colo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147E1-6747-43A2-B66C-4E033A7DBB0D}"/>
              </a:ext>
            </a:extLst>
          </p:cNvPr>
          <p:cNvSpPr/>
          <p:nvPr userDrawn="1"/>
        </p:nvSpPr>
        <p:spPr>
          <a:xfrm>
            <a:off x="6907456" y="-256676"/>
            <a:ext cx="5534743" cy="81654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01745E4-AAE0-4F6B-B6F1-C8B7645B6E5D}"/>
              </a:ext>
            </a:extLst>
          </p:cNvPr>
          <p:cNvSpPr/>
          <p:nvPr userDrawn="1"/>
        </p:nvSpPr>
        <p:spPr>
          <a:xfrm>
            <a:off x="-2534456" y="-3082584"/>
            <a:ext cx="13029098" cy="13236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372877-A88D-4210-BA5F-EFCAB361339D}"/>
              </a:ext>
            </a:extLst>
          </p:cNvPr>
          <p:cNvSpPr/>
          <p:nvPr userDrawn="1"/>
        </p:nvSpPr>
        <p:spPr>
          <a:xfrm>
            <a:off x="-2245892" y="-2838258"/>
            <a:ext cx="12507925" cy="1270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7" y="196531"/>
            <a:ext cx="9056503" cy="943780"/>
          </a:xfrm>
        </p:spPr>
        <p:txBody>
          <a:bodyPr anchor="b">
            <a:normAutofit/>
          </a:bodyPr>
          <a:lstStyle>
            <a:lvl1pPr algn="l">
              <a:defRPr sz="4800" b="0">
                <a:solidFill>
                  <a:schemeClr val="bg1"/>
                </a:solidFill>
              </a:defRPr>
            </a:lvl1pPr>
          </a:lstStyle>
          <a:p>
            <a:r>
              <a:rPr lang="en-US"/>
              <a:t>Click to edit Master title style</a:t>
            </a:r>
          </a:p>
        </p:txBody>
      </p:sp>
      <p:pic>
        <p:nvPicPr>
          <p:cNvPr id="11" name="Picture 10" descr="Text&#10;&#10;Description automatically generated">
            <a:extLst>
              <a:ext uri="{FF2B5EF4-FFF2-40B4-BE49-F238E27FC236}">
                <a16:creationId xmlns:a16="http://schemas.microsoft.com/office/drawing/2014/main" id="{134FE441-CF86-4455-8D0C-6623115385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0787" y="5547349"/>
            <a:ext cx="1371600" cy="393826"/>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F8B70708-F471-4FA3-A6BC-AEFA12B8E6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50787" y="6264682"/>
            <a:ext cx="1371600" cy="302483"/>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C27CEC3F-E706-418B-9EA7-404DD556AB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50787" y="4802039"/>
            <a:ext cx="1371600" cy="432054"/>
          </a:xfrm>
          <a:prstGeom prst="rect">
            <a:avLst/>
          </a:prstGeom>
        </p:spPr>
      </p:pic>
      <p:sp>
        <p:nvSpPr>
          <p:cNvPr id="10" name="Text Placeholder 5">
            <a:extLst>
              <a:ext uri="{FF2B5EF4-FFF2-40B4-BE49-F238E27FC236}">
                <a16:creationId xmlns:a16="http://schemas.microsoft.com/office/drawing/2014/main" id="{BEDCBE6B-90A3-49C4-A270-A3F55EB126CE}"/>
              </a:ext>
            </a:extLst>
          </p:cNvPr>
          <p:cNvSpPr>
            <a:spLocks noGrp="1"/>
          </p:cNvSpPr>
          <p:nvPr>
            <p:ph type="body" sz="quarter" idx="11"/>
          </p:nvPr>
        </p:nvSpPr>
        <p:spPr>
          <a:xfrm>
            <a:off x="182564" y="1384637"/>
            <a:ext cx="9056504" cy="5322551"/>
          </a:xfrm>
        </p:spPr>
        <p:txBody>
          <a:bodyPr/>
          <a:lstStyle>
            <a:lvl1pPr>
              <a:defRPr sz="2000">
                <a:solidFill>
                  <a:schemeClr val="bg1"/>
                </a:solidFill>
              </a:defRPr>
            </a:lvl1pPr>
            <a:lvl2pPr>
              <a:defRPr sz="1800">
                <a:solidFill>
                  <a:schemeClr val="bg1"/>
                </a:solidFill>
              </a:defRPr>
            </a:lvl2pPr>
            <a:lvl3pPr>
              <a:defRPr sz="1800">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192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0EC8701-2078-43C1-936B-D98CACE6DF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37371" y="3826832"/>
            <a:ext cx="5135261" cy="34235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56F5972-3DE4-4593-B2A9-FEADB605B42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1548" y="1022922"/>
            <a:ext cx="7883918" cy="2402131"/>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58B0A5F7-C53F-469A-AFB3-53B3813452FA}"/>
              </a:ext>
            </a:extLst>
          </p:cNvPr>
          <p:cNvSpPr/>
          <p:nvPr userDrawn="1"/>
        </p:nvSpPr>
        <p:spPr>
          <a:xfrm>
            <a:off x="-4063447" y="-1991977"/>
            <a:ext cx="11748309" cy="12165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D69CA35-CF6D-4B20-B4A9-6436C39DB5B9}"/>
              </a:ext>
            </a:extLst>
          </p:cNvPr>
          <p:cNvSpPr/>
          <p:nvPr userDrawn="1"/>
        </p:nvSpPr>
        <p:spPr>
          <a:xfrm>
            <a:off x="-609600" y="-218649"/>
            <a:ext cx="13379116" cy="130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A583C5A-648C-4152-BA0A-EF1D87145124}"/>
              </a:ext>
            </a:extLst>
          </p:cNvPr>
          <p:cNvSpPr/>
          <p:nvPr userDrawn="1"/>
        </p:nvSpPr>
        <p:spPr>
          <a:xfrm>
            <a:off x="-4702233" y="-1988564"/>
            <a:ext cx="11748309" cy="121659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9" y="1868905"/>
            <a:ext cx="5807489" cy="1836819"/>
          </a:xfrm>
        </p:spPr>
        <p:txBody>
          <a:bodyPr anchor="b">
            <a:normAutofit/>
          </a:bodyPr>
          <a:lstStyle>
            <a:lvl1pPr algn="ctr">
              <a:defRPr sz="6000" b="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246DF834-B681-43D5-95DF-817A67E7C736}"/>
              </a:ext>
            </a:extLst>
          </p:cNvPr>
          <p:cNvSpPr>
            <a:spLocks noGrp="1"/>
          </p:cNvSpPr>
          <p:nvPr>
            <p:ph type="subTitle" idx="1"/>
          </p:nvPr>
        </p:nvSpPr>
        <p:spPr>
          <a:xfrm>
            <a:off x="182749" y="4094389"/>
            <a:ext cx="5807489" cy="1552433"/>
          </a:xfrm>
        </p:spPr>
        <p:txBody>
          <a:bodyPr>
            <a:normAutofit/>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descr="A picture containing text, tableware, plate, dishware&#10;&#10;Description automatically generated">
            <a:extLst>
              <a:ext uri="{FF2B5EF4-FFF2-40B4-BE49-F238E27FC236}">
                <a16:creationId xmlns:a16="http://schemas.microsoft.com/office/drawing/2014/main" id="{27603744-944F-4CF6-A291-26DB4869E1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6043" y="296169"/>
            <a:ext cx="1371600" cy="38404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86DFC05B-BB70-4CC3-9EF0-3FD1DBC7C1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88453" y="272165"/>
            <a:ext cx="1371600" cy="432055"/>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9AF2D5C3-202D-4733-B15E-2ED337A8BAD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50788" y="321079"/>
            <a:ext cx="1371600" cy="301223"/>
          </a:xfrm>
          <a:prstGeom prst="rect">
            <a:avLst/>
          </a:prstGeom>
        </p:spPr>
      </p:pic>
      <p:sp>
        <p:nvSpPr>
          <p:cNvPr id="37" name="Rectangle 36">
            <a:extLst>
              <a:ext uri="{FF2B5EF4-FFF2-40B4-BE49-F238E27FC236}">
                <a16:creationId xmlns:a16="http://schemas.microsoft.com/office/drawing/2014/main" id="{3D6EE3E1-0DB5-42C3-88BE-F60E571B1786}"/>
              </a:ext>
            </a:extLst>
          </p:cNvPr>
          <p:cNvSpPr/>
          <p:nvPr userDrawn="1"/>
        </p:nvSpPr>
        <p:spPr>
          <a:xfrm>
            <a:off x="7507705" y="3322302"/>
            <a:ext cx="13642708" cy="48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85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Logo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9" y="1197667"/>
            <a:ext cx="11812027" cy="1115224"/>
          </a:xfrm>
        </p:spPr>
        <p:txBody>
          <a:bodyPr anchor="b">
            <a:normAutofit/>
          </a:bodyPr>
          <a:lstStyle>
            <a:lvl1pPr algn="l">
              <a:defRPr sz="4800" b="0">
                <a:solidFill>
                  <a:srgbClr val="003E6B"/>
                </a:solidFill>
              </a:defRPr>
            </a:lvl1pPr>
          </a:lstStyle>
          <a:p>
            <a:r>
              <a:rPr lang="en-US"/>
              <a:t>Click to edit Master title style</a:t>
            </a:r>
          </a:p>
        </p:txBody>
      </p:sp>
      <p:pic>
        <p:nvPicPr>
          <p:cNvPr id="13" name="Picture 12" descr="A picture containing text, tableware, plate, dishware&#10;&#10;Description automatically generated">
            <a:extLst>
              <a:ext uri="{FF2B5EF4-FFF2-40B4-BE49-F238E27FC236}">
                <a16:creationId xmlns:a16="http://schemas.microsoft.com/office/drawing/2014/main" id="{27603744-944F-4CF6-A291-26DB4869E1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707" y="296169"/>
            <a:ext cx="1371600" cy="38404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86DFC05B-BB70-4CC3-9EF0-3FD1DBC7C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99697" y="272165"/>
            <a:ext cx="1371600" cy="432055"/>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9AF2D5C3-202D-4733-B15E-2ED337A8BA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0788" y="321079"/>
            <a:ext cx="1371600" cy="301223"/>
          </a:xfrm>
          <a:prstGeom prst="rect">
            <a:avLst/>
          </a:prstGeom>
        </p:spPr>
      </p:pic>
      <p:cxnSp>
        <p:nvCxnSpPr>
          <p:cNvPr id="20" name="Straight Connector 19">
            <a:extLst>
              <a:ext uri="{FF2B5EF4-FFF2-40B4-BE49-F238E27FC236}">
                <a16:creationId xmlns:a16="http://schemas.microsoft.com/office/drawing/2014/main" id="{FD3C56EB-DF9F-482E-9810-E58FF469526B}"/>
              </a:ext>
            </a:extLst>
          </p:cNvPr>
          <p:cNvCxnSpPr/>
          <p:nvPr userDrawn="1"/>
        </p:nvCxnSpPr>
        <p:spPr>
          <a:xfrm>
            <a:off x="-86060" y="914409"/>
            <a:ext cx="12403567" cy="0"/>
          </a:xfrm>
          <a:prstGeom prst="line">
            <a:avLst/>
          </a:prstGeom>
          <a:ln>
            <a:solidFill>
              <a:srgbClr val="003E6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FFFB86-C074-46DA-A26D-F3C047E8C3F4}"/>
              </a:ext>
            </a:extLst>
          </p:cNvPr>
          <p:cNvCxnSpPr/>
          <p:nvPr userDrawn="1"/>
        </p:nvCxnSpPr>
        <p:spPr>
          <a:xfrm>
            <a:off x="8100521" y="1"/>
            <a:ext cx="0" cy="90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1E28FF0-2D39-435B-B0EF-D4177C849042}"/>
              </a:ext>
            </a:extLst>
          </p:cNvPr>
          <p:cNvCxnSpPr/>
          <p:nvPr userDrawn="1"/>
        </p:nvCxnSpPr>
        <p:spPr>
          <a:xfrm>
            <a:off x="10210805" y="0"/>
            <a:ext cx="0" cy="909021"/>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A583C5A-648C-4152-BA0A-EF1D87145124}"/>
              </a:ext>
            </a:extLst>
          </p:cNvPr>
          <p:cNvSpPr/>
          <p:nvPr userDrawn="1"/>
        </p:nvSpPr>
        <p:spPr>
          <a:xfrm>
            <a:off x="0" y="0"/>
            <a:ext cx="6095998" cy="909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a:extLst>
              <a:ext uri="{FF2B5EF4-FFF2-40B4-BE49-F238E27FC236}">
                <a16:creationId xmlns:a16="http://schemas.microsoft.com/office/drawing/2014/main" id="{C985FFA6-3BC4-40DE-8513-23E32B50E869}"/>
              </a:ext>
            </a:extLst>
          </p:cNvPr>
          <p:cNvSpPr>
            <a:spLocks noGrp="1"/>
          </p:cNvSpPr>
          <p:nvPr>
            <p:ph type="body" sz="quarter" idx="10"/>
          </p:nvPr>
        </p:nvSpPr>
        <p:spPr>
          <a:xfrm>
            <a:off x="182749" y="151430"/>
            <a:ext cx="5807489" cy="641350"/>
          </a:xfrm>
        </p:spPr>
        <p:txBody>
          <a:bodyPr>
            <a:noAutofit/>
          </a:bodyPr>
          <a:lstStyle>
            <a:lvl1pPr marL="0" indent="0">
              <a:buNone/>
              <a:defRPr sz="1400">
                <a:solidFill>
                  <a:schemeClr val="bg1"/>
                </a:solidFill>
              </a:defRPr>
            </a:lvl1pPr>
          </a:lstStyle>
          <a:p>
            <a:pPr lvl="0"/>
            <a:r>
              <a:rPr lang="en-US"/>
              <a:t>Click to edit Master text style</a:t>
            </a:r>
          </a:p>
        </p:txBody>
      </p:sp>
      <p:sp>
        <p:nvSpPr>
          <p:cNvPr id="12" name="Text Placeholder 5">
            <a:extLst>
              <a:ext uri="{FF2B5EF4-FFF2-40B4-BE49-F238E27FC236}">
                <a16:creationId xmlns:a16="http://schemas.microsoft.com/office/drawing/2014/main" id="{9D86D0B5-A174-41D6-ACB0-AD1B80BFEA56}"/>
              </a:ext>
            </a:extLst>
          </p:cNvPr>
          <p:cNvSpPr>
            <a:spLocks noGrp="1"/>
          </p:cNvSpPr>
          <p:nvPr>
            <p:ph type="body" sz="quarter" idx="11"/>
          </p:nvPr>
        </p:nvSpPr>
        <p:spPr>
          <a:xfrm>
            <a:off x="182563" y="2474913"/>
            <a:ext cx="11812587" cy="4232275"/>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84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Blu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9" y="1197667"/>
            <a:ext cx="11812027" cy="1115224"/>
          </a:xfrm>
        </p:spPr>
        <p:txBody>
          <a:bodyPr anchor="b">
            <a:normAutofit/>
          </a:bodyPr>
          <a:lstStyle>
            <a:lvl1pPr algn="l">
              <a:defRPr sz="4800" b="0">
                <a:solidFill>
                  <a:srgbClr val="003E6B"/>
                </a:solidFill>
              </a:defRPr>
            </a:lvl1pPr>
          </a:lstStyle>
          <a:p>
            <a:r>
              <a:rPr lang="en-US"/>
              <a:t>Click to edit Master title style</a:t>
            </a:r>
          </a:p>
        </p:txBody>
      </p:sp>
      <p:pic>
        <p:nvPicPr>
          <p:cNvPr id="8" name="Picture 7" descr="A picture containing text, tableware, plate, dishware&#10;&#10;Description automatically generated">
            <a:extLst>
              <a:ext uri="{FF2B5EF4-FFF2-40B4-BE49-F238E27FC236}">
                <a16:creationId xmlns:a16="http://schemas.microsoft.com/office/drawing/2014/main" id="{F24244AD-F43C-4287-A700-2B78D5A092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6473" y="141431"/>
            <a:ext cx="2285998" cy="6400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6C9D1C3-CB70-4274-B232-8368358934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08163" y="101426"/>
            <a:ext cx="2286000" cy="720091"/>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D720FD0-264D-44F8-B352-8D81FEBAD4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04780" y="210453"/>
            <a:ext cx="2286000" cy="502036"/>
          </a:xfrm>
          <a:prstGeom prst="rect">
            <a:avLst/>
          </a:prstGeom>
        </p:spPr>
      </p:pic>
      <p:cxnSp>
        <p:nvCxnSpPr>
          <p:cNvPr id="14" name="Straight Connector 13">
            <a:extLst>
              <a:ext uri="{FF2B5EF4-FFF2-40B4-BE49-F238E27FC236}">
                <a16:creationId xmlns:a16="http://schemas.microsoft.com/office/drawing/2014/main" id="{8F15704A-25A9-49BD-8778-31B821D050F7}"/>
              </a:ext>
            </a:extLst>
          </p:cNvPr>
          <p:cNvCxnSpPr/>
          <p:nvPr userDrawn="1"/>
        </p:nvCxnSpPr>
        <p:spPr>
          <a:xfrm>
            <a:off x="-86060" y="914400"/>
            <a:ext cx="12403567" cy="0"/>
          </a:xfrm>
          <a:prstGeom prst="line">
            <a:avLst/>
          </a:prstGeom>
          <a:ln>
            <a:solidFill>
              <a:srgbClr val="003E6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2C73A3-89D2-4C36-A01A-06DA56913F36}"/>
              </a:ext>
            </a:extLst>
          </p:cNvPr>
          <p:cNvCxnSpPr/>
          <p:nvPr userDrawn="1"/>
        </p:nvCxnSpPr>
        <p:spPr>
          <a:xfrm>
            <a:off x="6476116" y="-1"/>
            <a:ext cx="0" cy="90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ACD95C-11AF-45AE-8DDF-5656CB9429CE}"/>
              </a:ext>
            </a:extLst>
          </p:cNvPr>
          <p:cNvCxnSpPr/>
          <p:nvPr userDrawn="1"/>
        </p:nvCxnSpPr>
        <p:spPr>
          <a:xfrm>
            <a:off x="9339430" y="-2"/>
            <a:ext cx="0" cy="909021"/>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038478D-7EE8-4883-9C56-202343FFD1B4}"/>
              </a:ext>
            </a:extLst>
          </p:cNvPr>
          <p:cNvSpPr/>
          <p:nvPr userDrawn="1"/>
        </p:nvSpPr>
        <p:spPr>
          <a:xfrm>
            <a:off x="0" y="-3"/>
            <a:ext cx="12191999" cy="9197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2A0326D3-11DE-4862-93DC-26A9026BB72B}"/>
              </a:ext>
            </a:extLst>
          </p:cNvPr>
          <p:cNvSpPr>
            <a:spLocks noGrp="1"/>
          </p:cNvSpPr>
          <p:nvPr>
            <p:ph type="body" sz="quarter" idx="10"/>
          </p:nvPr>
        </p:nvSpPr>
        <p:spPr>
          <a:xfrm>
            <a:off x="182749" y="151428"/>
            <a:ext cx="5876947" cy="641350"/>
          </a:xfrm>
        </p:spPr>
        <p:txBody>
          <a:bodyPr>
            <a:noAutofit/>
          </a:bodyPr>
          <a:lstStyle>
            <a:lvl1pPr marL="0" indent="0">
              <a:buNone/>
              <a:defRPr sz="1400">
                <a:solidFill>
                  <a:schemeClr val="bg1"/>
                </a:solidFill>
              </a:defRPr>
            </a:lvl1pPr>
          </a:lstStyle>
          <a:p>
            <a:pPr lvl="0"/>
            <a:r>
              <a:rPr lang="en-US"/>
              <a:t>Click to edit Master text style</a:t>
            </a:r>
          </a:p>
        </p:txBody>
      </p:sp>
      <p:pic>
        <p:nvPicPr>
          <p:cNvPr id="5" name="Picture 4" descr="Text&#10;&#10;Description automatically generated">
            <a:extLst>
              <a:ext uri="{FF2B5EF4-FFF2-40B4-BE49-F238E27FC236}">
                <a16:creationId xmlns:a16="http://schemas.microsoft.com/office/drawing/2014/main" id="{476BEC59-55E8-4675-9F1B-5CB667C3AB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19425" y="264557"/>
            <a:ext cx="1371600" cy="393826"/>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4209C0A0-1370-46B4-99D9-353A7AA34FB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67177" y="310229"/>
            <a:ext cx="1371600" cy="302483"/>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180F0CF0-7A52-43D2-B97C-6365C504EC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360915" y="253547"/>
            <a:ext cx="1371600" cy="432054"/>
          </a:xfrm>
          <a:prstGeom prst="rect">
            <a:avLst/>
          </a:prstGeom>
        </p:spPr>
      </p:pic>
      <p:cxnSp>
        <p:nvCxnSpPr>
          <p:cNvPr id="19" name="Straight Connector 18">
            <a:extLst>
              <a:ext uri="{FF2B5EF4-FFF2-40B4-BE49-F238E27FC236}">
                <a16:creationId xmlns:a16="http://schemas.microsoft.com/office/drawing/2014/main" id="{C375EAE5-A9E5-485F-A525-F1AF25F1C458}"/>
              </a:ext>
            </a:extLst>
          </p:cNvPr>
          <p:cNvCxnSpPr/>
          <p:nvPr userDrawn="1"/>
        </p:nvCxnSpPr>
        <p:spPr>
          <a:xfrm>
            <a:off x="8100521" y="1"/>
            <a:ext cx="0" cy="90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15D98D-E5EA-450E-855B-9764AF797E65}"/>
              </a:ext>
            </a:extLst>
          </p:cNvPr>
          <p:cNvCxnSpPr/>
          <p:nvPr userDrawn="1"/>
        </p:nvCxnSpPr>
        <p:spPr>
          <a:xfrm>
            <a:off x="10210805" y="0"/>
            <a:ext cx="0" cy="90902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DA1DC137-31CD-4E3E-AB15-056D466CE956}"/>
              </a:ext>
            </a:extLst>
          </p:cNvPr>
          <p:cNvSpPr>
            <a:spLocks noGrp="1"/>
          </p:cNvSpPr>
          <p:nvPr>
            <p:ph type="body" sz="quarter" idx="11"/>
          </p:nvPr>
        </p:nvSpPr>
        <p:spPr>
          <a:xfrm>
            <a:off x="182563" y="2474913"/>
            <a:ext cx="11812587" cy="4232275"/>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15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Logo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7" y="196531"/>
            <a:ext cx="11801269" cy="943780"/>
          </a:xfrm>
        </p:spPr>
        <p:txBody>
          <a:bodyPr anchor="b">
            <a:normAutofit/>
          </a:bodyPr>
          <a:lstStyle>
            <a:lvl1pPr algn="l">
              <a:defRPr sz="4800" b="0">
                <a:solidFill>
                  <a:srgbClr val="003E6B"/>
                </a:solidFill>
              </a:defRPr>
            </a:lvl1pPr>
          </a:lstStyle>
          <a:p>
            <a:r>
              <a:rPr lang="en-US"/>
              <a:t>Click to edit Master title style</a:t>
            </a:r>
          </a:p>
        </p:txBody>
      </p:sp>
      <p:pic>
        <p:nvPicPr>
          <p:cNvPr id="8" name="Picture 7" descr="A picture containing text, tableware, plate, dishware&#10;&#10;Description automatically generated">
            <a:extLst>
              <a:ext uri="{FF2B5EF4-FFF2-40B4-BE49-F238E27FC236}">
                <a16:creationId xmlns:a16="http://schemas.microsoft.com/office/drawing/2014/main" id="{F24244AD-F43C-4287-A700-2B78D5A092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2104" y="6169843"/>
            <a:ext cx="1371600" cy="38404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6C9D1C3-CB70-4274-B232-8368358934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8483" y="6145839"/>
            <a:ext cx="1371600" cy="432055"/>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D720FD0-264D-44F8-B352-8D81FEBAD4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0787" y="6194753"/>
            <a:ext cx="1371600" cy="301223"/>
          </a:xfrm>
          <a:prstGeom prst="rect">
            <a:avLst/>
          </a:prstGeom>
        </p:spPr>
      </p:pic>
      <p:cxnSp>
        <p:nvCxnSpPr>
          <p:cNvPr id="14" name="Straight Connector 13">
            <a:extLst>
              <a:ext uri="{FF2B5EF4-FFF2-40B4-BE49-F238E27FC236}">
                <a16:creationId xmlns:a16="http://schemas.microsoft.com/office/drawing/2014/main" id="{8F15704A-25A9-49BD-8778-31B821D050F7}"/>
              </a:ext>
            </a:extLst>
          </p:cNvPr>
          <p:cNvCxnSpPr/>
          <p:nvPr userDrawn="1"/>
        </p:nvCxnSpPr>
        <p:spPr>
          <a:xfrm>
            <a:off x="-86061" y="6820354"/>
            <a:ext cx="12403567" cy="0"/>
          </a:xfrm>
          <a:prstGeom prst="line">
            <a:avLst/>
          </a:prstGeom>
          <a:ln w="76200">
            <a:solidFill>
              <a:srgbClr val="003E6B"/>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E745B286-544C-40BE-A939-A264E68088DD}"/>
              </a:ext>
            </a:extLst>
          </p:cNvPr>
          <p:cNvSpPr>
            <a:spLocks noGrp="1"/>
          </p:cNvSpPr>
          <p:nvPr>
            <p:ph type="body" sz="quarter" idx="11"/>
          </p:nvPr>
        </p:nvSpPr>
        <p:spPr>
          <a:xfrm>
            <a:off x="182747" y="1312862"/>
            <a:ext cx="11812587" cy="4590515"/>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905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ACFD4-2CF1-4A2A-B7BE-753CAD407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C65BA3-B92C-4D9F-8556-B870CF3B91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8CFCE-F849-4D69-B8C9-7318146D01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57C62-A6DB-41C3-97FF-17D5CCE29515}" type="datetimeFigureOut">
              <a:rPr lang="en-US" smtClean="0"/>
              <a:t>7/12/2022</a:t>
            </a:fld>
            <a:endParaRPr lang="en-US"/>
          </a:p>
        </p:txBody>
      </p:sp>
      <p:sp>
        <p:nvSpPr>
          <p:cNvPr id="5" name="Footer Placeholder 4">
            <a:extLst>
              <a:ext uri="{FF2B5EF4-FFF2-40B4-BE49-F238E27FC236}">
                <a16:creationId xmlns:a16="http://schemas.microsoft.com/office/drawing/2014/main" id="{C34BCA40-BBEF-45EC-9DE7-4D31D25CF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56748F-255C-4E91-8EE4-959D2C63C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8539-49B4-4FF3-A627-75418A64621E}" type="slidenum">
              <a:rPr lang="en-US" smtClean="0"/>
              <a:t>‹#›</a:t>
            </a:fld>
            <a:endParaRPr lang="en-US"/>
          </a:p>
        </p:txBody>
      </p:sp>
    </p:spTree>
    <p:extLst>
      <p:ext uri="{BB962C8B-B14F-4D97-AF65-F5344CB8AC3E}">
        <p14:creationId xmlns:p14="http://schemas.microsoft.com/office/powerpoint/2010/main" val="419067319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50" r:id="rId6"/>
    <p:sldLayoutId id="2147483652" r:id="rId7"/>
    <p:sldLayoutId id="2147483651" r:id="rId8"/>
    <p:sldLayoutId id="2147483649" r:id="rId9"/>
    <p:sldLayoutId id="2147483653" r:id="rId10"/>
    <p:sldLayoutId id="2147483654" r:id="rId11"/>
    <p:sldLayoutId id="2147483656" r:id="rId12"/>
    <p:sldLayoutId id="21474836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ergy.ca.gov/publications/2021/california-building-decarbonization-assessmen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docs.cpuc.ca.gov/PublishedDocs/Efile/G000/M423/K516/423516230.PDF" TargetMode="External"/><Relationship Id="rId4" Type="http://schemas.openxmlformats.org/officeDocument/2006/relationships/hyperlink" Target="https://www.energy.ca.gov/publications/2018/deep-decarbonization-high-renewables-future-updated-results-california-pathway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rmi.org/insight/gasstoves-pollution-health."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https://www.energy.ca.gov/publications/2019/air-quality-implications-energy-scenario-california-using-high-levels#:~:text=Combined%20with%20non%2Demitting%20generation,significantly%20reduce%20greenhouse%20gas%20emissions.&amp;text=The%20results%20show%20that%20there,lead%20to%20substantial%20health%20benefit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nnovation.luskin.ucla.edu/wp-content/uploads/2019/11/California_Building_Decarbonization.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s://peri.umass.edu/publication/item/1466-a-program-for-economic-recovery-and-clean-energy-transition-in-california"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hpc2017.org/wp-content/uploads/2017/05/O.2.1.2-The-U.S.-Residential-Heat-Pump-Market-a-Decade-after-The-Crisis-and-Regional-Report-North-America.pdf" TargetMode="External"/><Relationship Id="rId4" Type="http://schemas.openxmlformats.org/officeDocument/2006/relationships/hyperlink" Target="https://www.census.gov/content/dam/Census/library/publications/2019/demo/h150-19.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hyperlink" Target="https://www.gov.ca.gov/2020/09/23/governor-newsom-announces-california-will-phase-out-gasoline-powered-cars-drastically-reduce-demand-for-fossil-fuel-in-californias-fight-against-climate-change/" TargetMode="External"/><Relationship Id="rId4" Type="http://schemas.openxmlformats.org/officeDocument/2006/relationships/hyperlink" Target="https://www.energy.ca.gov/data-reports/energy-insights/zero-emission-vehicle-and-infrastructure-statistics/new-zev-sa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www.energy.ca.gov/programs-and-topics/programs/electric-vehicle-charging-infrastructure-assessment-ab-2127"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ayareareachcodes.org/wp-content/uploads/2020/03/PCE_SCVE-EV-Infrastructure-Report-2019.11.05.pdf"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52.jpeg"/><Relationship Id="rId11" Type="http://schemas.openxmlformats.org/officeDocument/2006/relationships/chart" Target="../charts/chart7.xml"/><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jpeg"/><Relationship Id="rId9"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png"/><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chart" Target="../charts/chart8.xml"/><Relationship Id="rId7"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image" Target="../media/image62.png"/><Relationship Id="rId4" Type="http://schemas.openxmlformats.org/officeDocument/2006/relationships/chart" Target="../charts/chart9.xml"/><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hyperlink" Target="https://www.turnerandtownsend.com/en/perspectives/international-construction-market-survey-2022/"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www.allelectricdesign.org/" TargetMode="External"/><Relationship Id="rId7"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s://ecosizer.ecotope.com/sizer/" TargetMode="External"/><Relationship Id="rId5" Type="http://schemas.openxmlformats.org/officeDocument/2006/relationships/hyperlink" Target="https://www.collaborativedesign.org/get-the-guide-bdpg-download" TargetMode="External"/><Relationship Id="rId4" Type="http://schemas.openxmlformats.org/officeDocument/2006/relationships/hyperlink" Target="https://newbuildings.org/resource/building-electrification-technology-roadma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peninsulacleanenergy.com/ev-ready-incentives/"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hyperlink" Target="https://www.npr.org/2021/10/07/1015460605/gas-stove-emissions-climate-change-health-effects" TargetMode="External"/><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3" Type="http://schemas.openxmlformats.org/officeDocument/2006/relationships/hyperlink" Target="https://www.energy.ca.gov/publications/2021/california-building-decarbonization-assessment" TargetMode="External"/><Relationship Id="rId2" Type="http://schemas.openxmlformats.org/officeDocument/2006/relationships/image" Target="../media/image69.png"/><Relationship Id="rId1" Type="http://schemas.openxmlformats.org/officeDocument/2006/relationships/slideLayout" Target="../slideLayouts/slideLayout8.xml"/><Relationship Id="rId6" Type="http://schemas.openxmlformats.org/officeDocument/2006/relationships/hyperlink" Target="https://docs.cpuc.ca.gov/PublishedDocs/Efile/G000/M423/K516/423516230.PDF" TargetMode="External"/><Relationship Id="rId5" Type="http://schemas.openxmlformats.org/officeDocument/2006/relationships/hyperlink" Target="http://www.caiso.com/InitiativeDocuments/Draft20-YearTransmissionOutlook.pdf" TargetMode="External"/><Relationship Id="rId4" Type="http://schemas.openxmlformats.org/officeDocument/2006/relationships/hyperlink" Target="https://www.energy.ca.gov/publications/2018/deep-decarbonization-high-renewables-future-updated-results-california-pathway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eia.gov/dnav/ng/hist/n3010ca3m.htm" TargetMode="External"/><Relationship Id="rId7" Type="http://schemas.openxmlformats.org/officeDocument/2006/relationships/hyperlink" Target="https://www.energy.ca.gov/publications/2021/california-building-decarbonization-assessment"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chart" Target="../charts/chart17.xml"/><Relationship Id="rId4" Type="http://schemas.openxmlformats.org/officeDocument/2006/relationships/hyperlink" Target="https://www.eia.gov/electricity/data/browser/#/topic/7?agg=2,0,1&amp;geo=g&amp;freq=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tif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ruthchek.com/our_projects/2/78/lawrence-berkeley-national-lab-integrative-genomics-building" TargetMode="External"/><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climatetechvc.substack.com/p/-five-frontier-challenges-to-deep"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peninsulacleanenergy.com/wp-content/uploads/2021/11/Whitepaper-OUR-PATH-TO-247-RENEWABLE-ENERGY-BY-202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F16C-F5E2-44C5-8646-641A7EC66321}"/>
              </a:ext>
            </a:extLst>
          </p:cNvPr>
          <p:cNvSpPr>
            <a:spLocks noGrp="1"/>
          </p:cNvSpPr>
          <p:nvPr>
            <p:ph type="ctrTitle"/>
          </p:nvPr>
        </p:nvSpPr>
        <p:spPr>
          <a:xfrm>
            <a:off x="182749" y="1470559"/>
            <a:ext cx="5807489" cy="1836819"/>
          </a:xfrm>
        </p:spPr>
        <p:txBody>
          <a:bodyPr/>
          <a:lstStyle/>
          <a:p>
            <a:r>
              <a:rPr lang="en-US" dirty="0"/>
              <a:t>2022 Reach Codes Initiative</a:t>
            </a:r>
          </a:p>
        </p:txBody>
      </p:sp>
      <p:sp>
        <p:nvSpPr>
          <p:cNvPr id="3" name="Subtitle 2">
            <a:extLst>
              <a:ext uri="{FF2B5EF4-FFF2-40B4-BE49-F238E27FC236}">
                <a16:creationId xmlns:a16="http://schemas.microsoft.com/office/drawing/2014/main" id="{97D60A43-B145-4673-8523-A49C24E6A975}"/>
              </a:ext>
            </a:extLst>
          </p:cNvPr>
          <p:cNvSpPr>
            <a:spLocks noGrp="1"/>
          </p:cNvSpPr>
          <p:nvPr>
            <p:ph type="subTitle" idx="1"/>
          </p:nvPr>
        </p:nvSpPr>
        <p:spPr>
          <a:xfrm>
            <a:off x="182749" y="3696043"/>
            <a:ext cx="5807489" cy="2850672"/>
          </a:xfrm>
        </p:spPr>
        <p:txBody>
          <a:bodyPr vert="horz" lIns="91440" tIns="45720" rIns="91440" bIns="45720" rtlCol="0" anchor="t">
            <a:normAutofit lnSpcReduction="10000"/>
          </a:bodyPr>
          <a:lstStyle/>
          <a:p>
            <a:r>
              <a:rPr lang="en-US" b="0" dirty="0"/>
              <a:t>Advancing safer, healthier and more affordable buildings and vehicles</a:t>
            </a:r>
          </a:p>
          <a:p>
            <a:endParaRPr lang="en-US" dirty="0"/>
          </a:p>
          <a:p>
            <a:r>
              <a:rPr lang="en-US" b="0" dirty="0"/>
              <a:t>Slide Deck Library for Municipal Use</a:t>
            </a:r>
            <a:endParaRPr lang="en-US" b="0" dirty="0">
              <a:cs typeface="Arial"/>
            </a:endParaRPr>
          </a:p>
          <a:p>
            <a:endParaRPr lang="en-US" b="0" dirty="0">
              <a:cs typeface="Arial"/>
            </a:endParaRPr>
          </a:p>
          <a:p>
            <a:endParaRPr lang="en-US" b="0" dirty="0">
              <a:cs typeface="Arial"/>
            </a:endParaRPr>
          </a:p>
          <a:p>
            <a:r>
              <a:rPr lang="en-US" b="0" dirty="0" err="1">
                <a:cs typeface="Arial"/>
              </a:rPr>
              <a:t>BayAreaReachCodes.Org</a:t>
            </a:r>
          </a:p>
        </p:txBody>
      </p:sp>
    </p:spTree>
    <p:extLst>
      <p:ext uri="{BB962C8B-B14F-4D97-AF65-F5344CB8AC3E}">
        <p14:creationId xmlns:p14="http://schemas.microsoft.com/office/powerpoint/2010/main" val="369884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F2C5-935E-418B-9CF2-D9E701659AE0}"/>
              </a:ext>
            </a:extLst>
          </p:cNvPr>
          <p:cNvSpPr>
            <a:spLocks noGrp="1"/>
          </p:cNvSpPr>
          <p:nvPr>
            <p:ph type="ctrTitle"/>
          </p:nvPr>
        </p:nvSpPr>
        <p:spPr>
          <a:xfrm>
            <a:off x="182749" y="1197667"/>
            <a:ext cx="11812027" cy="925047"/>
          </a:xfrm>
        </p:spPr>
        <p:txBody>
          <a:bodyPr/>
          <a:lstStyle/>
          <a:p>
            <a:r>
              <a:rPr lang="en-US"/>
              <a:t>Electrification, Compared to Fossil Fuels</a:t>
            </a:r>
          </a:p>
        </p:txBody>
      </p:sp>
      <p:sp>
        <p:nvSpPr>
          <p:cNvPr id="3" name="Text Placeholder 2">
            <a:extLst>
              <a:ext uri="{FF2B5EF4-FFF2-40B4-BE49-F238E27FC236}">
                <a16:creationId xmlns:a16="http://schemas.microsoft.com/office/drawing/2014/main" id="{B35C90AA-3E2A-41F2-B52D-95D5EFAECC4B}"/>
              </a:ext>
            </a:extLst>
          </p:cNvPr>
          <p:cNvSpPr>
            <a:spLocks noGrp="1"/>
          </p:cNvSpPr>
          <p:nvPr>
            <p:ph type="body" sz="quarter" idx="10"/>
          </p:nvPr>
        </p:nvSpPr>
        <p:spPr/>
        <p:txBody>
          <a:bodyPr/>
          <a:lstStyle/>
          <a:p>
            <a:endParaRPr lang="en-US"/>
          </a:p>
        </p:txBody>
      </p:sp>
      <p:sp>
        <p:nvSpPr>
          <p:cNvPr id="10" name="TextBox 9">
            <a:extLst>
              <a:ext uri="{FF2B5EF4-FFF2-40B4-BE49-F238E27FC236}">
                <a16:creationId xmlns:a16="http://schemas.microsoft.com/office/drawing/2014/main" id="{4163A49C-E196-4893-945D-A011B63534F9}"/>
              </a:ext>
            </a:extLst>
          </p:cNvPr>
          <p:cNvSpPr txBox="1"/>
          <p:nvPr/>
        </p:nvSpPr>
        <p:spPr>
          <a:xfrm>
            <a:off x="5270090" y="6183350"/>
            <a:ext cx="5331491" cy="523220"/>
          </a:xfrm>
          <a:prstGeom prst="rect">
            <a:avLst/>
          </a:prstGeom>
          <a:noFill/>
        </p:spPr>
        <p:txBody>
          <a:bodyPr wrap="square" rtlCol="0">
            <a:spAutoFit/>
          </a:bodyPr>
          <a:lstStyle/>
          <a:p>
            <a:pPr algn="ctr"/>
            <a:r>
              <a:rPr lang="en-US" sz="1400" i="1" dirty="0"/>
              <a:t>Sources: 1) </a:t>
            </a:r>
            <a:r>
              <a:rPr lang="en-US" sz="1400" i="1" dirty="0">
                <a:hlinkClick r:id="rId3"/>
              </a:rPr>
              <a:t>AB3232 Decarbonization Assessment 2021</a:t>
            </a:r>
            <a:r>
              <a:rPr lang="en-US" sz="1400" i="1" dirty="0"/>
              <a:t> 2) </a:t>
            </a:r>
            <a:r>
              <a:rPr lang="en-US" sz="1400" i="1" dirty="0">
                <a:hlinkClick r:id="rId4"/>
              </a:rPr>
              <a:t>CA Energy Commission 2018</a:t>
            </a:r>
            <a:r>
              <a:rPr lang="en-US" sz="1400" i="1" dirty="0"/>
              <a:t> 3) </a:t>
            </a:r>
            <a:r>
              <a:rPr lang="en-US" sz="1400" i="1" dirty="0">
                <a:hlinkClick r:id="rId5"/>
              </a:rPr>
              <a:t>CPUC 2021</a:t>
            </a:r>
            <a:endParaRPr lang="en-US" sz="1400" i="1" dirty="0"/>
          </a:p>
        </p:txBody>
      </p:sp>
      <p:pic>
        <p:nvPicPr>
          <p:cNvPr id="11" name="Picture 10">
            <a:extLst>
              <a:ext uri="{FF2B5EF4-FFF2-40B4-BE49-F238E27FC236}">
                <a16:creationId xmlns:a16="http://schemas.microsoft.com/office/drawing/2014/main" id="{234FC0B9-3310-4C0A-8050-220AB2DE458E}"/>
              </a:ext>
            </a:extLst>
          </p:cNvPr>
          <p:cNvPicPr>
            <a:picLocks noChangeAspect="1"/>
          </p:cNvPicPr>
          <p:nvPr/>
        </p:nvPicPr>
        <p:blipFill>
          <a:blip r:embed="rId6"/>
          <a:stretch>
            <a:fillRect/>
          </a:stretch>
        </p:blipFill>
        <p:spPr>
          <a:xfrm>
            <a:off x="4900600" y="2373672"/>
            <a:ext cx="6282743" cy="3507439"/>
          </a:xfrm>
          <a:prstGeom prst="rect">
            <a:avLst/>
          </a:prstGeom>
        </p:spPr>
      </p:pic>
      <p:sp>
        <p:nvSpPr>
          <p:cNvPr id="6" name="Text Placeholder 3">
            <a:extLst>
              <a:ext uri="{FF2B5EF4-FFF2-40B4-BE49-F238E27FC236}">
                <a16:creationId xmlns:a16="http://schemas.microsoft.com/office/drawing/2014/main" id="{726D3606-6E5C-4022-B31D-441ACC0497CB}"/>
              </a:ext>
            </a:extLst>
          </p:cNvPr>
          <p:cNvSpPr txBox="1">
            <a:spLocks/>
          </p:cNvSpPr>
          <p:nvPr/>
        </p:nvSpPr>
        <p:spPr>
          <a:xfrm>
            <a:off x="182564" y="2324913"/>
            <a:ext cx="3850421" cy="43822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85000"/>
                  </a:schemeClr>
                </a:solidFill>
              </a:rPr>
              <a:t>Carbon-free</a:t>
            </a:r>
            <a:endParaRPr lang="en-US" dirty="0">
              <a:solidFill>
                <a:schemeClr val="bg1">
                  <a:lumMod val="85000"/>
                </a:schemeClr>
              </a:solidFill>
              <a:cs typeface="Arial"/>
            </a:endParaRPr>
          </a:p>
          <a:p>
            <a:endParaRPr lang="en-US" dirty="0">
              <a:solidFill>
                <a:schemeClr val="bg1">
                  <a:lumMod val="85000"/>
                </a:schemeClr>
              </a:solidFill>
            </a:endParaRPr>
          </a:p>
          <a:p>
            <a:endParaRPr lang="en-US" dirty="0">
              <a:solidFill>
                <a:schemeClr val="bg1">
                  <a:lumMod val="85000"/>
                </a:schemeClr>
              </a:solidFill>
            </a:endParaRPr>
          </a:p>
          <a:p>
            <a:r>
              <a:rPr lang="en-US" dirty="0"/>
              <a:t>Lowest-cost, lowest-risk pathway</a:t>
            </a:r>
            <a:endParaRPr lang="en-US" dirty="0">
              <a:cs typeface="Arial"/>
            </a:endParaRPr>
          </a:p>
          <a:p>
            <a:endParaRPr lang="en-US" dirty="0">
              <a:solidFill>
                <a:schemeClr val="bg1"/>
              </a:solidFill>
              <a:cs typeface="Arial"/>
            </a:endParaRPr>
          </a:p>
          <a:p>
            <a:r>
              <a:rPr lang="en-US" dirty="0">
                <a:solidFill>
                  <a:schemeClr val="bg1"/>
                </a:solidFill>
              </a:rPr>
              <a:t>Healthier indoor air </a:t>
            </a:r>
            <a:endParaRPr lang="en-US" dirty="0">
              <a:solidFill>
                <a:schemeClr val="bg1"/>
              </a:solidFill>
              <a:cs typeface="Arial"/>
            </a:endParaRPr>
          </a:p>
          <a:p>
            <a:endParaRPr lang="en-US" dirty="0">
              <a:solidFill>
                <a:schemeClr val="bg1"/>
              </a:solidFill>
              <a:cs typeface="Arial"/>
            </a:endParaRPr>
          </a:p>
          <a:p>
            <a:r>
              <a:rPr lang="en-US" dirty="0">
                <a:solidFill>
                  <a:schemeClr val="bg1"/>
                </a:solidFill>
              </a:rPr>
              <a:t>Job creation</a:t>
            </a:r>
            <a:endParaRPr lang="en-US" dirty="0">
              <a:solidFill>
                <a:schemeClr val="bg1"/>
              </a:solidFill>
              <a:cs typeface="Arial"/>
            </a:endParaRPr>
          </a:p>
          <a:p>
            <a:pPr marL="0" indent="0" fontAlgn="base">
              <a:buFont typeface="Arial" panose="020B0604020202020204" pitchFamily="34" charset="0"/>
              <a:buNone/>
            </a:pPr>
            <a:endParaRPr lang="en-US" u="sng" dirty="0"/>
          </a:p>
        </p:txBody>
      </p:sp>
    </p:spTree>
    <p:extLst>
      <p:ext uri="{BB962C8B-B14F-4D97-AF65-F5344CB8AC3E}">
        <p14:creationId xmlns:p14="http://schemas.microsoft.com/office/powerpoint/2010/main" val="406877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F2C5-935E-418B-9CF2-D9E701659AE0}"/>
              </a:ext>
            </a:extLst>
          </p:cNvPr>
          <p:cNvSpPr>
            <a:spLocks noGrp="1"/>
          </p:cNvSpPr>
          <p:nvPr>
            <p:ph type="ctrTitle"/>
          </p:nvPr>
        </p:nvSpPr>
        <p:spPr>
          <a:xfrm>
            <a:off x="182749" y="1197667"/>
            <a:ext cx="11812027" cy="925047"/>
          </a:xfrm>
        </p:spPr>
        <p:txBody>
          <a:bodyPr/>
          <a:lstStyle/>
          <a:p>
            <a:r>
              <a:rPr lang="en-US"/>
              <a:t>Electrification, Compared to Fossil Fuels</a:t>
            </a:r>
          </a:p>
        </p:txBody>
      </p:sp>
      <p:sp>
        <p:nvSpPr>
          <p:cNvPr id="3" name="Text Placeholder 2">
            <a:extLst>
              <a:ext uri="{FF2B5EF4-FFF2-40B4-BE49-F238E27FC236}">
                <a16:creationId xmlns:a16="http://schemas.microsoft.com/office/drawing/2014/main" id="{B35C90AA-3E2A-41F2-B52D-95D5EFAECC4B}"/>
              </a:ext>
            </a:extLst>
          </p:cNvPr>
          <p:cNvSpPr>
            <a:spLocks noGrp="1"/>
          </p:cNvSpPr>
          <p:nvPr>
            <p:ph type="body" sz="quarter" idx="10"/>
          </p:nvPr>
        </p:nvSpPr>
        <p:spPr/>
        <p:txBody>
          <a:bodyPr/>
          <a:lstStyle/>
          <a:p>
            <a:endParaRPr lang="en-US"/>
          </a:p>
        </p:txBody>
      </p:sp>
      <p:sp>
        <p:nvSpPr>
          <p:cNvPr id="10" name="TextBox 9">
            <a:extLst>
              <a:ext uri="{FF2B5EF4-FFF2-40B4-BE49-F238E27FC236}">
                <a16:creationId xmlns:a16="http://schemas.microsoft.com/office/drawing/2014/main" id="{4163A49C-E196-4893-945D-A011B63534F9}"/>
              </a:ext>
            </a:extLst>
          </p:cNvPr>
          <p:cNvSpPr txBox="1"/>
          <p:nvPr/>
        </p:nvSpPr>
        <p:spPr>
          <a:xfrm>
            <a:off x="6273962" y="6548567"/>
            <a:ext cx="3670806" cy="307777"/>
          </a:xfrm>
          <a:prstGeom prst="rect">
            <a:avLst/>
          </a:prstGeom>
          <a:noFill/>
        </p:spPr>
        <p:txBody>
          <a:bodyPr wrap="square" rtlCol="0">
            <a:spAutoFit/>
          </a:bodyPr>
          <a:lstStyle/>
          <a:p>
            <a:pPr marL="0" indent="0" algn="ctr" rtl="0" fontAlgn="base">
              <a:buNone/>
            </a:pPr>
            <a:r>
              <a:rPr lang="en-US" sz="1400" i="1"/>
              <a:t>Sources: </a:t>
            </a:r>
            <a:r>
              <a:rPr lang="en-US" sz="1400" i="1">
                <a:hlinkClick r:id="rId3"/>
              </a:rPr>
              <a:t>RMI 2020</a:t>
            </a:r>
            <a:r>
              <a:rPr lang="en-US" sz="1400" i="1"/>
              <a:t>, </a:t>
            </a:r>
            <a:r>
              <a:rPr lang="en-US" sz="1400" i="1">
                <a:hlinkClick r:id="rId4"/>
              </a:rPr>
              <a:t>CEC 2019</a:t>
            </a:r>
            <a:endParaRPr lang="en-US" sz="1400" i="1"/>
          </a:p>
        </p:txBody>
      </p:sp>
      <p:pic>
        <p:nvPicPr>
          <p:cNvPr id="6" name="Picture 5">
            <a:extLst>
              <a:ext uri="{FF2B5EF4-FFF2-40B4-BE49-F238E27FC236}">
                <a16:creationId xmlns:a16="http://schemas.microsoft.com/office/drawing/2014/main" id="{998E41F1-0CA7-4BAE-89BE-768417AB913B}"/>
              </a:ext>
            </a:extLst>
          </p:cNvPr>
          <p:cNvPicPr>
            <a:picLocks noChangeAspect="1"/>
          </p:cNvPicPr>
          <p:nvPr/>
        </p:nvPicPr>
        <p:blipFill>
          <a:blip r:embed="rId5"/>
          <a:stretch>
            <a:fillRect/>
          </a:stretch>
        </p:blipFill>
        <p:spPr>
          <a:xfrm>
            <a:off x="5813659" y="2238084"/>
            <a:ext cx="4591413" cy="4195113"/>
          </a:xfrm>
          <a:prstGeom prst="rect">
            <a:avLst/>
          </a:prstGeom>
        </p:spPr>
      </p:pic>
      <p:sp>
        <p:nvSpPr>
          <p:cNvPr id="8" name="Text Placeholder 3">
            <a:extLst>
              <a:ext uri="{FF2B5EF4-FFF2-40B4-BE49-F238E27FC236}">
                <a16:creationId xmlns:a16="http://schemas.microsoft.com/office/drawing/2014/main" id="{8DEDD002-20BD-4D38-B3E3-B7D634C5A205}"/>
              </a:ext>
            </a:extLst>
          </p:cNvPr>
          <p:cNvSpPr txBox="1">
            <a:spLocks/>
          </p:cNvSpPr>
          <p:nvPr/>
        </p:nvSpPr>
        <p:spPr>
          <a:xfrm>
            <a:off x="182564" y="2324913"/>
            <a:ext cx="3850421" cy="43822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85000"/>
                  </a:schemeClr>
                </a:solidFill>
              </a:rPr>
              <a:t>Carbon-free</a:t>
            </a:r>
          </a:p>
          <a:p>
            <a:endParaRPr lang="en-US" dirty="0">
              <a:solidFill>
                <a:schemeClr val="bg1">
                  <a:lumMod val="85000"/>
                </a:schemeClr>
              </a:solidFill>
              <a:cs typeface="Arial"/>
            </a:endParaRPr>
          </a:p>
          <a:p>
            <a:endParaRPr lang="en-US" dirty="0">
              <a:solidFill>
                <a:schemeClr val="bg1">
                  <a:lumMod val="85000"/>
                </a:schemeClr>
              </a:solidFill>
            </a:endParaRPr>
          </a:p>
          <a:p>
            <a:r>
              <a:rPr lang="en-US" dirty="0">
                <a:solidFill>
                  <a:schemeClr val="bg1">
                    <a:lumMod val="85000"/>
                  </a:schemeClr>
                </a:solidFill>
              </a:rPr>
              <a:t>Lowest-cost, lowest-risk pathway</a:t>
            </a:r>
            <a:endParaRPr lang="en-US" dirty="0">
              <a:solidFill>
                <a:schemeClr val="bg1">
                  <a:lumMod val="85000"/>
                </a:schemeClr>
              </a:solidFill>
              <a:cs typeface="Arial"/>
            </a:endParaRPr>
          </a:p>
          <a:p>
            <a:endParaRPr lang="en-US" dirty="0">
              <a:solidFill>
                <a:schemeClr val="bg1">
                  <a:lumMod val="85000"/>
                </a:schemeClr>
              </a:solidFill>
            </a:endParaRPr>
          </a:p>
          <a:p>
            <a:r>
              <a:rPr lang="en-US" dirty="0"/>
              <a:t>Healthier indoor air </a:t>
            </a:r>
            <a:endParaRPr lang="en-US" dirty="0">
              <a:cs typeface="Arial"/>
            </a:endParaRPr>
          </a:p>
          <a:p>
            <a:endParaRPr lang="en-US" dirty="0"/>
          </a:p>
          <a:p>
            <a:r>
              <a:rPr lang="en-US" dirty="0">
                <a:solidFill>
                  <a:schemeClr val="bg1"/>
                </a:solidFill>
              </a:rPr>
              <a:t>Job creation</a:t>
            </a:r>
            <a:endParaRPr lang="en-US" dirty="0">
              <a:solidFill>
                <a:schemeClr val="bg1"/>
              </a:solidFill>
              <a:cs typeface="Arial"/>
            </a:endParaRPr>
          </a:p>
          <a:p>
            <a:pPr marL="0" indent="0" fontAlgn="base">
              <a:buFont typeface="Arial" panose="020B0604020202020204" pitchFamily="34" charset="0"/>
              <a:buNone/>
            </a:pPr>
            <a:endParaRPr lang="en-US" u="sng" dirty="0"/>
          </a:p>
        </p:txBody>
      </p:sp>
    </p:spTree>
    <p:extLst>
      <p:ext uri="{BB962C8B-B14F-4D97-AF65-F5344CB8AC3E}">
        <p14:creationId xmlns:p14="http://schemas.microsoft.com/office/powerpoint/2010/main" val="2628592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F2C5-935E-418B-9CF2-D9E701659AE0}"/>
              </a:ext>
            </a:extLst>
          </p:cNvPr>
          <p:cNvSpPr>
            <a:spLocks noGrp="1"/>
          </p:cNvSpPr>
          <p:nvPr>
            <p:ph type="ctrTitle"/>
          </p:nvPr>
        </p:nvSpPr>
        <p:spPr>
          <a:xfrm>
            <a:off x="182749" y="1197667"/>
            <a:ext cx="11812027" cy="925047"/>
          </a:xfrm>
        </p:spPr>
        <p:txBody>
          <a:bodyPr/>
          <a:lstStyle/>
          <a:p>
            <a:r>
              <a:rPr lang="en-US"/>
              <a:t>Electrification, Compared to Fossil Fuels</a:t>
            </a:r>
          </a:p>
        </p:txBody>
      </p:sp>
      <p:sp>
        <p:nvSpPr>
          <p:cNvPr id="3" name="Text Placeholder 2">
            <a:extLst>
              <a:ext uri="{FF2B5EF4-FFF2-40B4-BE49-F238E27FC236}">
                <a16:creationId xmlns:a16="http://schemas.microsoft.com/office/drawing/2014/main" id="{B35C90AA-3E2A-41F2-B52D-95D5EFAECC4B}"/>
              </a:ext>
            </a:extLst>
          </p:cNvPr>
          <p:cNvSpPr>
            <a:spLocks noGrp="1"/>
          </p:cNvSpPr>
          <p:nvPr>
            <p:ph type="body" sz="quarter" idx="10"/>
          </p:nvPr>
        </p:nvSpPr>
        <p:spPr/>
        <p:txBody>
          <a:bodyPr/>
          <a:lstStyle/>
          <a:p>
            <a:endParaRPr lang="en-US"/>
          </a:p>
        </p:txBody>
      </p:sp>
      <p:sp>
        <p:nvSpPr>
          <p:cNvPr id="10" name="TextBox 9">
            <a:extLst>
              <a:ext uri="{FF2B5EF4-FFF2-40B4-BE49-F238E27FC236}">
                <a16:creationId xmlns:a16="http://schemas.microsoft.com/office/drawing/2014/main" id="{4163A49C-E196-4893-945D-A011B63534F9}"/>
              </a:ext>
            </a:extLst>
          </p:cNvPr>
          <p:cNvSpPr txBox="1"/>
          <p:nvPr/>
        </p:nvSpPr>
        <p:spPr>
          <a:xfrm>
            <a:off x="6183251" y="6256533"/>
            <a:ext cx="3670806" cy="307777"/>
          </a:xfrm>
          <a:prstGeom prst="rect">
            <a:avLst/>
          </a:prstGeom>
          <a:noFill/>
        </p:spPr>
        <p:txBody>
          <a:bodyPr wrap="square" rtlCol="0">
            <a:spAutoFit/>
          </a:bodyPr>
          <a:lstStyle/>
          <a:p>
            <a:pPr marL="0" indent="0" algn="ctr" rtl="0" fontAlgn="base">
              <a:buNone/>
            </a:pPr>
            <a:r>
              <a:rPr lang="en-US" sz="1400" i="1" dirty="0"/>
              <a:t>Sources: </a:t>
            </a:r>
            <a:r>
              <a:rPr lang="en-US" sz="1400" i="1" dirty="0">
                <a:hlinkClick r:id="rId3"/>
              </a:rPr>
              <a:t>UCLA 2019</a:t>
            </a:r>
            <a:r>
              <a:rPr lang="en-US" sz="1400" i="1" dirty="0"/>
              <a:t>, </a:t>
            </a:r>
            <a:r>
              <a:rPr lang="en-US" sz="1400" i="1" dirty="0">
                <a:hlinkClick r:id="rId4"/>
              </a:rPr>
              <a:t>UMass 2021</a:t>
            </a:r>
            <a:endParaRPr lang="en-US" sz="1400" i="1" dirty="0"/>
          </a:p>
        </p:txBody>
      </p:sp>
      <p:pic>
        <p:nvPicPr>
          <p:cNvPr id="5" name="Picture 4">
            <a:extLst>
              <a:ext uri="{FF2B5EF4-FFF2-40B4-BE49-F238E27FC236}">
                <a16:creationId xmlns:a16="http://schemas.microsoft.com/office/drawing/2014/main" id="{1759574D-1DCE-4D4D-AF9B-2FB4E6D60324}"/>
              </a:ext>
            </a:extLst>
          </p:cNvPr>
          <p:cNvPicPr>
            <a:picLocks noChangeAspect="1"/>
          </p:cNvPicPr>
          <p:nvPr/>
        </p:nvPicPr>
        <p:blipFill>
          <a:blip r:embed="rId5"/>
          <a:stretch>
            <a:fillRect/>
          </a:stretch>
        </p:blipFill>
        <p:spPr>
          <a:xfrm>
            <a:off x="3409120" y="3168354"/>
            <a:ext cx="8439794" cy="2597964"/>
          </a:xfrm>
          <a:prstGeom prst="rect">
            <a:avLst/>
          </a:prstGeom>
        </p:spPr>
      </p:pic>
      <p:sp>
        <p:nvSpPr>
          <p:cNvPr id="8" name="Text Placeholder 3">
            <a:extLst>
              <a:ext uri="{FF2B5EF4-FFF2-40B4-BE49-F238E27FC236}">
                <a16:creationId xmlns:a16="http://schemas.microsoft.com/office/drawing/2014/main" id="{9FF27C0A-C7EA-49CE-91BD-A852AC9302B6}"/>
              </a:ext>
            </a:extLst>
          </p:cNvPr>
          <p:cNvSpPr>
            <a:spLocks noGrp="1"/>
          </p:cNvSpPr>
          <p:nvPr>
            <p:ph type="body" sz="quarter" idx="11"/>
          </p:nvPr>
        </p:nvSpPr>
        <p:spPr>
          <a:xfrm>
            <a:off x="182564" y="2324913"/>
            <a:ext cx="3850421" cy="4382275"/>
          </a:xfrm>
        </p:spPr>
        <p:txBody>
          <a:bodyPr vert="horz" lIns="91440" tIns="45720" rIns="91440" bIns="45720" rtlCol="0" anchor="t">
            <a:normAutofit/>
          </a:bodyPr>
          <a:lstStyle/>
          <a:p>
            <a:r>
              <a:rPr lang="en-US" dirty="0">
                <a:solidFill>
                  <a:schemeClr val="bg1">
                    <a:lumMod val="85000"/>
                  </a:schemeClr>
                </a:solidFill>
              </a:rPr>
              <a:t>Carbon-free</a:t>
            </a:r>
            <a:endParaRPr lang="en-US" dirty="0">
              <a:solidFill>
                <a:schemeClr val="bg1">
                  <a:lumMod val="85000"/>
                </a:schemeClr>
              </a:solidFill>
              <a:cs typeface="Arial"/>
            </a:endParaRPr>
          </a:p>
          <a:p>
            <a:endParaRPr lang="en-US" dirty="0">
              <a:solidFill>
                <a:schemeClr val="bg1">
                  <a:lumMod val="85000"/>
                </a:schemeClr>
              </a:solidFill>
            </a:endParaRPr>
          </a:p>
          <a:p>
            <a:endParaRPr lang="en-US" dirty="0">
              <a:solidFill>
                <a:schemeClr val="bg1">
                  <a:lumMod val="85000"/>
                </a:schemeClr>
              </a:solidFill>
            </a:endParaRPr>
          </a:p>
          <a:p>
            <a:r>
              <a:rPr lang="en-US" dirty="0">
                <a:solidFill>
                  <a:schemeClr val="bg1">
                    <a:lumMod val="85000"/>
                  </a:schemeClr>
                </a:solidFill>
              </a:rPr>
              <a:t>Lowest-cost, lowest-risk pathway</a:t>
            </a:r>
            <a:endParaRPr lang="en-US" dirty="0">
              <a:solidFill>
                <a:schemeClr val="bg1">
                  <a:lumMod val="85000"/>
                </a:schemeClr>
              </a:solidFill>
              <a:cs typeface="Arial"/>
            </a:endParaRPr>
          </a:p>
          <a:p>
            <a:endParaRPr lang="en-US" dirty="0">
              <a:solidFill>
                <a:schemeClr val="bg1">
                  <a:lumMod val="85000"/>
                </a:schemeClr>
              </a:solidFill>
            </a:endParaRPr>
          </a:p>
          <a:p>
            <a:r>
              <a:rPr lang="en-US" dirty="0">
                <a:solidFill>
                  <a:schemeClr val="bg1">
                    <a:lumMod val="85000"/>
                  </a:schemeClr>
                </a:solidFill>
              </a:rPr>
              <a:t>Healthier indoor air </a:t>
            </a:r>
            <a:endParaRPr lang="en-US" dirty="0">
              <a:solidFill>
                <a:schemeClr val="bg1">
                  <a:lumMod val="85000"/>
                </a:schemeClr>
              </a:solidFill>
              <a:cs typeface="Arial"/>
            </a:endParaRPr>
          </a:p>
          <a:p>
            <a:endParaRPr lang="en-US" dirty="0"/>
          </a:p>
          <a:p>
            <a:r>
              <a:rPr lang="en-US" dirty="0"/>
              <a:t>Job creation</a:t>
            </a:r>
            <a:endParaRPr lang="en-US" dirty="0">
              <a:cs typeface="Arial"/>
            </a:endParaRPr>
          </a:p>
          <a:p>
            <a:pPr marL="0" indent="0" algn="l" rtl="0" fontAlgn="base">
              <a:buNone/>
            </a:pPr>
            <a:endParaRPr lang="en-US" u="sng" dirty="0"/>
          </a:p>
        </p:txBody>
      </p:sp>
    </p:spTree>
    <p:extLst>
      <p:ext uri="{BB962C8B-B14F-4D97-AF65-F5344CB8AC3E}">
        <p14:creationId xmlns:p14="http://schemas.microsoft.com/office/powerpoint/2010/main" val="94175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5C90AA-3E2A-41F2-B52D-95D5EFAECC4B}"/>
              </a:ext>
            </a:extLst>
          </p:cNvPr>
          <p:cNvSpPr>
            <a:spLocks noGrp="1"/>
          </p:cNvSpPr>
          <p:nvPr>
            <p:ph type="body" sz="quarter" idx="10"/>
          </p:nvPr>
        </p:nvSpPr>
        <p:spPr/>
        <p:txBody>
          <a:bodyPr vert="horz" lIns="91440" tIns="45720" rIns="91440" bIns="45720" rtlCol="0" anchor="t">
            <a:noAutofit/>
          </a:bodyPr>
          <a:lstStyle/>
          <a:p>
            <a:r>
              <a:rPr lang="en-US" sz="2800" dirty="0"/>
              <a:t>California Buildings Gas Usage</a:t>
            </a:r>
          </a:p>
        </p:txBody>
      </p:sp>
      <p:graphicFrame>
        <p:nvGraphicFramePr>
          <p:cNvPr id="8" name="Chart 7">
            <a:extLst>
              <a:ext uri="{FF2B5EF4-FFF2-40B4-BE49-F238E27FC236}">
                <a16:creationId xmlns:a16="http://schemas.microsoft.com/office/drawing/2014/main" id="{E51641B1-A01F-4C56-B784-DAAC18D18384}"/>
              </a:ext>
            </a:extLst>
          </p:cNvPr>
          <p:cNvGraphicFramePr>
            <a:graphicFrameLocks/>
          </p:cNvGraphicFramePr>
          <p:nvPr>
            <p:extLst>
              <p:ext uri="{D42A27DB-BD31-4B8C-83A1-F6EECF244321}">
                <p14:modId xmlns:p14="http://schemas.microsoft.com/office/powerpoint/2010/main" val="2849450278"/>
              </p:ext>
            </p:extLst>
          </p:nvPr>
        </p:nvGraphicFramePr>
        <p:xfrm>
          <a:off x="83976" y="1483567"/>
          <a:ext cx="7431984" cy="4464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E6CCD9E-72BE-47B9-BCB1-45C1103A1A8B}"/>
              </a:ext>
            </a:extLst>
          </p:cNvPr>
          <p:cNvGraphicFramePr>
            <a:graphicFrameLocks/>
          </p:cNvGraphicFramePr>
          <p:nvPr>
            <p:extLst>
              <p:ext uri="{D42A27DB-BD31-4B8C-83A1-F6EECF244321}">
                <p14:modId xmlns:p14="http://schemas.microsoft.com/office/powerpoint/2010/main" val="1771401528"/>
              </p:ext>
            </p:extLst>
          </p:nvPr>
        </p:nvGraphicFramePr>
        <p:xfrm>
          <a:off x="6509756" y="1483567"/>
          <a:ext cx="4976227" cy="436454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A305CC9A-44C3-4AA9-B40D-48B27AE9B6FE}"/>
              </a:ext>
            </a:extLst>
          </p:cNvPr>
          <p:cNvSpPr txBox="1"/>
          <p:nvPr/>
        </p:nvSpPr>
        <p:spPr>
          <a:xfrm>
            <a:off x="3168801" y="5790379"/>
            <a:ext cx="1447512" cy="282641"/>
          </a:xfrm>
          <a:prstGeom prst="rect">
            <a:avLst/>
          </a:prstGeom>
          <a:noFill/>
        </p:spPr>
        <p:txBody>
          <a:bodyPr wrap="none" lIns="0" tIns="0" rIns="0" bIns="0" rtlCol="0">
            <a:spAutoFit/>
          </a:bodyPr>
          <a:lstStyle/>
          <a:p>
            <a:pPr>
              <a:lnSpc>
                <a:spcPct val="113000"/>
              </a:lnSpc>
              <a:spcBef>
                <a:spcPts val="225"/>
              </a:spcBef>
            </a:pPr>
            <a:r>
              <a:rPr lang="en-GB" b="1" dirty="0">
                <a:solidFill>
                  <a:schemeClr val="accent5"/>
                </a:solidFill>
                <a:latin typeface="Verdana" panose="020B0604030504040204" pitchFamily="34" charset="0"/>
                <a:ea typeface="Verdana" panose="020B0604030504040204" pitchFamily="34" charset="0"/>
                <a:cs typeface="Verdana" panose="020B0604030504040204" pitchFamily="34" charset="0"/>
              </a:rPr>
              <a:t>Residential</a:t>
            </a:r>
          </a:p>
        </p:txBody>
      </p:sp>
      <p:sp>
        <p:nvSpPr>
          <p:cNvPr id="13" name="TextBox 12">
            <a:extLst>
              <a:ext uri="{FF2B5EF4-FFF2-40B4-BE49-F238E27FC236}">
                <a16:creationId xmlns:a16="http://schemas.microsoft.com/office/drawing/2014/main" id="{D68CC735-98B3-45C2-A68E-66C3AD40B24C}"/>
              </a:ext>
            </a:extLst>
          </p:cNvPr>
          <p:cNvSpPr txBox="1"/>
          <p:nvPr/>
        </p:nvSpPr>
        <p:spPr>
          <a:xfrm>
            <a:off x="8267535" y="5706789"/>
            <a:ext cx="2077492" cy="282641"/>
          </a:xfrm>
          <a:prstGeom prst="rect">
            <a:avLst/>
          </a:prstGeom>
          <a:noFill/>
        </p:spPr>
        <p:txBody>
          <a:bodyPr wrap="none" lIns="0" tIns="0" rIns="0" bIns="0" rtlCol="0">
            <a:spAutoFit/>
          </a:bodyPr>
          <a:lstStyle/>
          <a:p>
            <a:pPr>
              <a:lnSpc>
                <a:spcPct val="113000"/>
              </a:lnSpc>
              <a:spcBef>
                <a:spcPts val="225"/>
              </a:spcBef>
            </a:pPr>
            <a:r>
              <a:rPr lang="en-GB" b="1" dirty="0">
                <a:solidFill>
                  <a:schemeClr val="accent5"/>
                </a:solidFill>
                <a:latin typeface="Verdana" panose="020B0604030504040204" pitchFamily="34" charset="0"/>
                <a:ea typeface="Verdana" panose="020B0604030504040204" pitchFamily="34" charset="0"/>
                <a:cs typeface="Verdana" panose="020B0604030504040204" pitchFamily="34" charset="0"/>
              </a:rPr>
              <a:t>Non-Residential</a:t>
            </a:r>
          </a:p>
        </p:txBody>
      </p:sp>
      <p:sp>
        <p:nvSpPr>
          <p:cNvPr id="14" name="Rectangle 13">
            <a:extLst>
              <a:ext uri="{FF2B5EF4-FFF2-40B4-BE49-F238E27FC236}">
                <a16:creationId xmlns:a16="http://schemas.microsoft.com/office/drawing/2014/main" id="{89E8459C-8314-486A-94F3-9EAB3ED6FD2A}"/>
              </a:ext>
            </a:extLst>
          </p:cNvPr>
          <p:cNvSpPr/>
          <p:nvPr/>
        </p:nvSpPr>
        <p:spPr>
          <a:xfrm>
            <a:off x="4906109" y="6361360"/>
            <a:ext cx="2609852" cy="369332"/>
          </a:xfrm>
          <a:prstGeom prst="rect">
            <a:avLst/>
          </a:prstGeom>
        </p:spPr>
        <p:txBody>
          <a:bodyPr wrap="square">
            <a:spAutoFit/>
          </a:bodyPr>
          <a:lstStyle/>
          <a:p>
            <a:r>
              <a:rPr lang="en-GB" sz="900" dirty="0">
                <a:solidFill>
                  <a:srgbClr val="000000"/>
                </a:solidFill>
                <a:latin typeface="Georgia" panose="02040502050405020303" pitchFamily="18" charset="0"/>
              </a:rPr>
              <a:t>2009 Residential Appliance Saturation Survey</a:t>
            </a:r>
          </a:p>
          <a:p>
            <a:r>
              <a:rPr lang="en-US" sz="900" dirty="0">
                <a:solidFill>
                  <a:srgbClr val="000000"/>
                </a:solidFill>
                <a:latin typeface="Georgia" panose="02040502050405020303" pitchFamily="18" charset="0"/>
              </a:rPr>
              <a:t>2006 California Commercial End Use Survey</a:t>
            </a:r>
          </a:p>
        </p:txBody>
      </p:sp>
    </p:spTree>
    <p:extLst>
      <p:ext uri="{BB962C8B-B14F-4D97-AF65-F5344CB8AC3E}">
        <p14:creationId xmlns:p14="http://schemas.microsoft.com/office/powerpoint/2010/main" val="2503901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F2C5-935E-418B-9CF2-D9E701659AE0}"/>
              </a:ext>
            </a:extLst>
          </p:cNvPr>
          <p:cNvSpPr>
            <a:spLocks noGrp="1"/>
          </p:cNvSpPr>
          <p:nvPr>
            <p:ph type="ctrTitle"/>
          </p:nvPr>
        </p:nvSpPr>
        <p:spPr>
          <a:xfrm>
            <a:off x="182749" y="1197667"/>
            <a:ext cx="11812027" cy="925047"/>
          </a:xfrm>
        </p:spPr>
        <p:txBody>
          <a:bodyPr/>
          <a:lstStyle/>
          <a:p>
            <a:r>
              <a:rPr lang="en-US" dirty="0"/>
              <a:t>Electric is already the majority</a:t>
            </a:r>
          </a:p>
        </p:txBody>
      </p:sp>
      <p:sp>
        <p:nvSpPr>
          <p:cNvPr id="3" name="Text Placeholder 2">
            <a:extLst>
              <a:ext uri="{FF2B5EF4-FFF2-40B4-BE49-F238E27FC236}">
                <a16:creationId xmlns:a16="http://schemas.microsoft.com/office/drawing/2014/main" id="{B35C90AA-3E2A-41F2-B52D-95D5EFAECC4B}"/>
              </a:ext>
            </a:extLst>
          </p:cNvPr>
          <p:cNvSpPr>
            <a:spLocks noGrp="1"/>
          </p:cNvSpPr>
          <p:nvPr>
            <p:ph type="body" sz="quarter" idx="10"/>
          </p:nvPr>
        </p:nvSpPr>
        <p:spPr/>
        <p:txBody>
          <a:bodyPr/>
          <a:lstStyle/>
          <a:p>
            <a:endParaRPr lang="en-US"/>
          </a:p>
        </p:txBody>
      </p:sp>
      <p:pic>
        <p:nvPicPr>
          <p:cNvPr id="9" name="Picture 8">
            <a:extLst>
              <a:ext uri="{FF2B5EF4-FFF2-40B4-BE49-F238E27FC236}">
                <a16:creationId xmlns:a16="http://schemas.microsoft.com/office/drawing/2014/main" id="{11BF94F2-CEFD-451D-8C74-57C7D2A34422}"/>
              </a:ext>
            </a:extLst>
          </p:cNvPr>
          <p:cNvPicPr>
            <a:picLocks noChangeAspect="1"/>
          </p:cNvPicPr>
          <p:nvPr/>
        </p:nvPicPr>
        <p:blipFill>
          <a:blip r:embed="rId3"/>
          <a:stretch>
            <a:fillRect/>
          </a:stretch>
        </p:blipFill>
        <p:spPr>
          <a:xfrm>
            <a:off x="296337" y="2320375"/>
            <a:ext cx="6543001" cy="4243935"/>
          </a:xfrm>
          <a:prstGeom prst="rect">
            <a:avLst/>
          </a:prstGeom>
        </p:spPr>
      </p:pic>
      <p:sp>
        <p:nvSpPr>
          <p:cNvPr id="11" name="Subtitle 2">
            <a:extLst>
              <a:ext uri="{FF2B5EF4-FFF2-40B4-BE49-F238E27FC236}">
                <a16:creationId xmlns:a16="http://schemas.microsoft.com/office/drawing/2014/main" id="{C2760BC4-434E-4958-8694-E7D971B219A7}"/>
              </a:ext>
            </a:extLst>
          </p:cNvPr>
          <p:cNvSpPr txBox="1">
            <a:spLocks/>
          </p:cNvSpPr>
          <p:nvPr/>
        </p:nvSpPr>
        <p:spPr>
          <a:xfrm>
            <a:off x="7268547" y="2320375"/>
            <a:ext cx="4627115" cy="44880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Of national new construction homes:</a:t>
            </a:r>
            <a:r>
              <a:rPr lang="en-US" sz="2000" baseline="30000" dirty="0"/>
              <a:t>1</a:t>
            </a:r>
          </a:p>
          <a:p>
            <a:pPr marL="0" indent="0">
              <a:buNone/>
            </a:pPr>
            <a:endParaRPr lang="en-US" sz="2000" baseline="30000" dirty="0"/>
          </a:p>
          <a:p>
            <a:pPr marL="0" indent="0">
              <a:buNone/>
            </a:pPr>
            <a:r>
              <a:rPr lang="en-US" sz="2000" b="1" dirty="0">
                <a:solidFill>
                  <a:schemeClr val="accent5"/>
                </a:solidFill>
              </a:rPr>
              <a:t>60%</a:t>
            </a:r>
            <a:r>
              <a:rPr lang="en-US" sz="2000" dirty="0"/>
              <a:t> use electric space heating (40% of which are heat pumps</a:t>
            </a:r>
            <a:r>
              <a:rPr lang="en-US" sz="2000" baseline="30000" dirty="0"/>
              <a:t>2</a:t>
            </a:r>
            <a:r>
              <a:rPr lang="en-US" sz="2000" dirty="0"/>
              <a:t>)</a:t>
            </a:r>
          </a:p>
          <a:p>
            <a:pPr marL="0" indent="0">
              <a:buNone/>
            </a:pPr>
            <a:r>
              <a:rPr lang="en-US" sz="2000" b="1" dirty="0">
                <a:solidFill>
                  <a:schemeClr val="accent5"/>
                </a:solidFill>
              </a:rPr>
              <a:t>55%</a:t>
            </a:r>
            <a:r>
              <a:rPr lang="en-US" sz="2000" dirty="0"/>
              <a:t> use electric water heating</a:t>
            </a:r>
          </a:p>
          <a:p>
            <a:pPr marL="0" indent="0">
              <a:buNone/>
            </a:pPr>
            <a:r>
              <a:rPr lang="en-US" sz="2000" b="1" dirty="0">
                <a:solidFill>
                  <a:schemeClr val="accent5"/>
                </a:solidFill>
              </a:rPr>
              <a:t>62%</a:t>
            </a:r>
            <a:r>
              <a:rPr lang="en-US" sz="2000" dirty="0"/>
              <a:t> use electric cooking</a:t>
            </a:r>
          </a:p>
          <a:p>
            <a:pPr marL="0" indent="0">
              <a:buNone/>
            </a:pPr>
            <a:r>
              <a:rPr lang="en-US" sz="2000" b="1" dirty="0">
                <a:solidFill>
                  <a:schemeClr val="accent5"/>
                </a:solidFill>
              </a:rPr>
              <a:t>75%</a:t>
            </a:r>
            <a:r>
              <a:rPr lang="en-US" sz="2000" dirty="0"/>
              <a:t> use electric clothes drying</a:t>
            </a:r>
          </a:p>
          <a:p>
            <a:endParaRPr lang="en-US" sz="2000" dirty="0"/>
          </a:p>
          <a:p>
            <a:pPr marL="0" indent="0">
              <a:buNone/>
            </a:pPr>
            <a:endParaRPr lang="en-US" sz="2000" dirty="0"/>
          </a:p>
          <a:p>
            <a:pPr marL="0" indent="0">
              <a:buNone/>
            </a:pPr>
            <a:r>
              <a:rPr lang="en-US" sz="1050" dirty="0"/>
              <a:t>Sources:</a:t>
            </a:r>
            <a:br>
              <a:rPr lang="en-US" sz="1050" dirty="0"/>
            </a:br>
            <a:r>
              <a:rPr lang="en-US" sz="1050" dirty="0"/>
              <a:t>1 - </a:t>
            </a:r>
            <a:r>
              <a:rPr lang="en-US" sz="1050" dirty="0">
                <a:hlinkClick r:id="rId4"/>
              </a:rPr>
              <a:t>2017 American Community Survey</a:t>
            </a:r>
            <a:endParaRPr lang="en-US" sz="1050" dirty="0"/>
          </a:p>
          <a:p>
            <a:pPr marL="0" indent="0">
              <a:buNone/>
            </a:pPr>
            <a:r>
              <a:rPr lang="en-US" sz="1050" dirty="0"/>
              <a:t>2 - </a:t>
            </a:r>
            <a:r>
              <a:rPr lang="en-US" sz="1050" dirty="0">
                <a:hlinkClick r:id="rId5"/>
              </a:rPr>
              <a:t>2017 IEA Heat Pump Conference Proceedings</a:t>
            </a:r>
            <a:endParaRPr lang="en-US" sz="1050" dirty="0"/>
          </a:p>
        </p:txBody>
      </p:sp>
    </p:spTree>
    <p:extLst>
      <p:ext uri="{BB962C8B-B14F-4D97-AF65-F5344CB8AC3E}">
        <p14:creationId xmlns:p14="http://schemas.microsoft.com/office/powerpoint/2010/main" val="79068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a:xfrm>
            <a:off x="182749" y="194560"/>
            <a:ext cx="5876947" cy="641350"/>
          </a:xfrm>
        </p:spPr>
        <p:txBody>
          <a:bodyPr vert="horz" lIns="91440" tIns="45720" rIns="91440" bIns="45720" rtlCol="0" anchor="t">
            <a:noAutofit/>
          </a:bodyPr>
          <a:lstStyle/>
          <a:p>
            <a:r>
              <a:rPr lang="en-US" sz="3600" dirty="0"/>
              <a:t>Equipment</a:t>
            </a:r>
            <a:endParaRPr lang="en-US" dirty="0"/>
          </a:p>
        </p:txBody>
      </p:sp>
      <p:pic>
        <p:nvPicPr>
          <p:cNvPr id="14" name="Picture 2" descr="Image result for lg inverter condensing unit">
            <a:extLst>
              <a:ext uri="{FF2B5EF4-FFF2-40B4-BE49-F238E27FC236}">
                <a16:creationId xmlns:a16="http://schemas.microsoft.com/office/drawing/2014/main" id="{DEDAB8E2-9AA8-4480-93F6-BEE7B1FF6B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22"/>
          <a:stretch/>
        </p:blipFill>
        <p:spPr bwMode="auto">
          <a:xfrm>
            <a:off x="1746174" y="2482166"/>
            <a:ext cx="1978810" cy="14106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rooftop heat pump">
            <a:extLst>
              <a:ext uri="{FF2B5EF4-FFF2-40B4-BE49-F238E27FC236}">
                <a16:creationId xmlns:a16="http://schemas.microsoft.com/office/drawing/2014/main" id="{A8BE83BB-F09E-4F29-BA67-25CE435275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239" b="24920"/>
          <a:stretch/>
        </p:blipFill>
        <p:spPr bwMode="auto">
          <a:xfrm>
            <a:off x="1171289" y="4461382"/>
            <a:ext cx="2760916" cy="14312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heem Performance Platinum 65 gal. 10-Year Hybrid High Efficiency Smart Tank Electric Water Heater">
            <a:extLst>
              <a:ext uri="{FF2B5EF4-FFF2-40B4-BE49-F238E27FC236}">
                <a16:creationId xmlns:a16="http://schemas.microsoft.com/office/drawing/2014/main" id="{0E61D02D-6F01-4D79-9116-DBBBEF4661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6039" y="2404022"/>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www.nyle.com/wp-content/uploads/2017/04/Single-C250A-No-Background-top-angle-1-e1545234011855-1016x1024.png">
            <a:extLst>
              <a:ext uri="{FF2B5EF4-FFF2-40B4-BE49-F238E27FC236}">
                <a16:creationId xmlns:a16="http://schemas.microsoft.com/office/drawing/2014/main" id="{FA090B97-C676-4AAF-95BB-C26684324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6039" y="4264560"/>
            <a:ext cx="1728192" cy="1741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23A0B9F-4247-45FE-A077-3877317BB95F}"/>
              </a:ext>
            </a:extLst>
          </p:cNvPr>
          <p:cNvSpPr txBox="1"/>
          <p:nvPr/>
        </p:nvSpPr>
        <p:spPr>
          <a:xfrm>
            <a:off x="4266137" y="1708873"/>
            <a:ext cx="2211567" cy="376834"/>
          </a:xfrm>
          <a:prstGeom prst="rect">
            <a:avLst/>
          </a:prstGeom>
          <a:noFill/>
        </p:spPr>
        <p:txBody>
          <a:bodyPr wrap="none" lIns="0" tIns="0" rIns="0" bIns="0" rtlCol="0">
            <a:spAutoFit/>
          </a:bodyPr>
          <a:lstStyle/>
          <a:p>
            <a:pPr>
              <a:lnSpc>
                <a:spcPct val="113000"/>
              </a:lnSpc>
              <a:spcBef>
                <a:spcPts val="300"/>
              </a:spcBef>
            </a:pPr>
            <a:r>
              <a:rPr lang="en-GB" sz="2400" dirty="0">
                <a:solidFill>
                  <a:srgbClr val="E98300"/>
                </a:solidFill>
                <a:latin typeface="Verdana" panose="020B0604030504040204" pitchFamily="34" charset="0"/>
                <a:ea typeface="Verdana" panose="020B0604030504040204" pitchFamily="34" charset="0"/>
                <a:cs typeface="Verdana" panose="020B0604030504040204" pitchFamily="34" charset="0"/>
              </a:rPr>
              <a:t>Water Heating</a:t>
            </a:r>
          </a:p>
        </p:txBody>
      </p:sp>
      <p:sp>
        <p:nvSpPr>
          <p:cNvPr id="19" name="TextBox 18">
            <a:extLst>
              <a:ext uri="{FF2B5EF4-FFF2-40B4-BE49-F238E27FC236}">
                <a16:creationId xmlns:a16="http://schemas.microsoft.com/office/drawing/2014/main" id="{B716D4D8-E8E4-4156-9B56-55DD4167EB80}"/>
              </a:ext>
            </a:extLst>
          </p:cNvPr>
          <p:cNvSpPr txBox="1"/>
          <p:nvPr/>
        </p:nvSpPr>
        <p:spPr>
          <a:xfrm>
            <a:off x="1435200" y="1711633"/>
            <a:ext cx="2231380" cy="376834"/>
          </a:xfrm>
          <a:prstGeom prst="rect">
            <a:avLst/>
          </a:prstGeom>
          <a:noFill/>
        </p:spPr>
        <p:txBody>
          <a:bodyPr wrap="none" lIns="0" tIns="0" rIns="0" bIns="0" rtlCol="0">
            <a:spAutoFit/>
          </a:bodyPr>
          <a:lstStyle/>
          <a:p>
            <a:pPr>
              <a:lnSpc>
                <a:spcPct val="113000"/>
              </a:lnSpc>
              <a:spcBef>
                <a:spcPts val="300"/>
              </a:spcBef>
            </a:pPr>
            <a:r>
              <a:rPr lang="en-GB" sz="2400" dirty="0">
                <a:solidFill>
                  <a:srgbClr val="C4262E"/>
                </a:solidFill>
                <a:latin typeface="Verdana" panose="020B0604030504040204" pitchFamily="34" charset="0"/>
                <a:ea typeface="Verdana" panose="020B0604030504040204" pitchFamily="34" charset="0"/>
                <a:cs typeface="Verdana" panose="020B0604030504040204" pitchFamily="34" charset="0"/>
              </a:rPr>
              <a:t>Space Heating</a:t>
            </a:r>
          </a:p>
        </p:txBody>
      </p:sp>
      <p:sp>
        <p:nvSpPr>
          <p:cNvPr id="20" name="TextBox 19">
            <a:extLst>
              <a:ext uri="{FF2B5EF4-FFF2-40B4-BE49-F238E27FC236}">
                <a16:creationId xmlns:a16="http://schemas.microsoft.com/office/drawing/2014/main" id="{EA56BBE1-0203-46F1-BAFA-D49B758BF40A}"/>
              </a:ext>
            </a:extLst>
          </p:cNvPr>
          <p:cNvSpPr txBox="1"/>
          <p:nvPr/>
        </p:nvSpPr>
        <p:spPr>
          <a:xfrm>
            <a:off x="7471692" y="1713693"/>
            <a:ext cx="1245534" cy="376834"/>
          </a:xfrm>
          <a:prstGeom prst="rect">
            <a:avLst/>
          </a:prstGeom>
          <a:noFill/>
        </p:spPr>
        <p:txBody>
          <a:bodyPr wrap="none" lIns="0" tIns="0" rIns="0" bIns="0" rtlCol="0">
            <a:spAutoFit/>
          </a:bodyPr>
          <a:lstStyle/>
          <a:p>
            <a:pPr>
              <a:lnSpc>
                <a:spcPct val="113000"/>
              </a:lnSpc>
              <a:spcBef>
                <a:spcPts val="300"/>
              </a:spcBef>
            </a:pPr>
            <a:r>
              <a:rPr lang="en-GB" sz="2400" dirty="0">
                <a:solidFill>
                  <a:srgbClr val="7030A0"/>
                </a:solidFill>
                <a:latin typeface="Verdana" panose="020B0604030504040204" pitchFamily="34" charset="0"/>
                <a:ea typeface="Verdana" panose="020B0604030504040204" pitchFamily="34" charset="0"/>
                <a:cs typeface="Verdana" panose="020B0604030504040204" pitchFamily="34" charset="0"/>
              </a:rPr>
              <a:t>Cooking</a:t>
            </a:r>
          </a:p>
        </p:txBody>
      </p:sp>
      <p:pic>
        <p:nvPicPr>
          <p:cNvPr id="21" name="Picture 8" descr="Image result for induction cooktop">
            <a:extLst>
              <a:ext uri="{FF2B5EF4-FFF2-40B4-BE49-F238E27FC236}">
                <a16:creationId xmlns:a16="http://schemas.microsoft.com/office/drawing/2014/main" id="{0EE1BD13-E189-4764-8A27-8415071BFF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3417" y="2486238"/>
            <a:ext cx="2349924" cy="15636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electric dryer">
            <a:extLst>
              <a:ext uri="{FF2B5EF4-FFF2-40B4-BE49-F238E27FC236}">
                <a16:creationId xmlns:a16="http://schemas.microsoft.com/office/drawing/2014/main" id="{4A20C0E8-0844-41C4-9E7E-48BA0A7F72F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02872" y="4271798"/>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Product Image 1">
            <a:extLst>
              <a:ext uri="{FF2B5EF4-FFF2-40B4-BE49-F238E27FC236}">
                <a16:creationId xmlns:a16="http://schemas.microsoft.com/office/drawing/2014/main" id="{953BD270-6B61-401E-B5F9-CCB0E7B0C28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36083" y="2532055"/>
            <a:ext cx="1563605" cy="156360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07A1868-319A-46F8-A042-626321069194}"/>
              </a:ext>
            </a:extLst>
          </p:cNvPr>
          <p:cNvSpPr txBox="1"/>
          <p:nvPr/>
        </p:nvSpPr>
        <p:spPr>
          <a:xfrm>
            <a:off x="9559726" y="1726882"/>
            <a:ext cx="2281074" cy="376834"/>
          </a:xfrm>
          <a:prstGeom prst="rect">
            <a:avLst/>
          </a:prstGeom>
          <a:noFill/>
        </p:spPr>
        <p:txBody>
          <a:bodyPr wrap="none" lIns="0" tIns="0" rIns="0" bIns="0" rtlCol="0">
            <a:spAutoFit/>
          </a:bodyPr>
          <a:lstStyle/>
          <a:p>
            <a:pPr>
              <a:lnSpc>
                <a:spcPct val="113000"/>
              </a:lnSpc>
              <a:spcBef>
                <a:spcPts val="300"/>
              </a:spcBef>
            </a:pPr>
            <a:r>
              <a:rPr lang="en-GB" sz="2400" dirty="0">
                <a:solidFill>
                  <a:schemeClr val="accent6"/>
                </a:solidFill>
                <a:latin typeface="Verdana" panose="020B0604030504040204" pitchFamily="34" charset="0"/>
                <a:ea typeface="Verdana" panose="020B0604030504040204" pitchFamily="34" charset="0"/>
                <a:cs typeface="Verdana" panose="020B0604030504040204" pitchFamily="34" charset="0"/>
              </a:rPr>
              <a:t>Clothes Drying</a:t>
            </a:r>
          </a:p>
        </p:txBody>
      </p:sp>
      <p:pic>
        <p:nvPicPr>
          <p:cNvPr id="3074" name="Picture 2">
            <a:extLst>
              <a:ext uri="{FF2B5EF4-FFF2-40B4-BE49-F238E27FC236}">
                <a16:creationId xmlns:a16="http://schemas.microsoft.com/office/drawing/2014/main" id="{3BF1FD5C-A2BC-4054-8878-63BF5B33441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6458" t="29513"/>
          <a:stretch/>
        </p:blipFill>
        <p:spPr bwMode="auto">
          <a:xfrm>
            <a:off x="6914230" y="4292392"/>
            <a:ext cx="2349924" cy="16892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924BE6F-841F-480D-AE68-4790C6940179}"/>
              </a:ext>
            </a:extLst>
          </p:cNvPr>
          <p:cNvSpPr/>
          <p:nvPr/>
        </p:nvSpPr>
        <p:spPr>
          <a:xfrm rot="16200000">
            <a:off x="-338782" y="2915163"/>
            <a:ext cx="1493107" cy="5354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cs typeface="Arial"/>
              </a:rPr>
              <a:t>Residential</a:t>
            </a:r>
            <a:endParaRPr lang="en-US" dirty="0"/>
          </a:p>
        </p:txBody>
      </p:sp>
      <p:sp>
        <p:nvSpPr>
          <p:cNvPr id="22" name="Rectangle: Rounded Corners 21">
            <a:extLst>
              <a:ext uri="{FF2B5EF4-FFF2-40B4-BE49-F238E27FC236}">
                <a16:creationId xmlns:a16="http://schemas.microsoft.com/office/drawing/2014/main" id="{736C2F9C-0BD8-4507-9CDE-DE0DCA40CC46}"/>
              </a:ext>
            </a:extLst>
          </p:cNvPr>
          <p:cNvSpPr/>
          <p:nvPr/>
        </p:nvSpPr>
        <p:spPr>
          <a:xfrm rot="16200000">
            <a:off x="-338781" y="4737784"/>
            <a:ext cx="1493107" cy="535460"/>
          </a:xfrm>
          <a:prstGeom prst="roundRect">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dirty="0">
                <a:cs typeface="Arial"/>
              </a:rPr>
              <a:t>Commercial</a:t>
            </a:r>
            <a:endParaRPr lang="en-US" dirty="0"/>
          </a:p>
        </p:txBody>
      </p:sp>
    </p:spTree>
    <p:extLst>
      <p:ext uri="{BB962C8B-B14F-4D97-AF65-F5344CB8AC3E}">
        <p14:creationId xmlns:p14="http://schemas.microsoft.com/office/powerpoint/2010/main" val="109095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a:xfrm>
            <a:off x="182749" y="194560"/>
            <a:ext cx="5876947" cy="641350"/>
          </a:xfrm>
        </p:spPr>
        <p:txBody>
          <a:bodyPr vert="horz" lIns="91440" tIns="45720" rIns="91440" bIns="45720" rtlCol="0" anchor="t">
            <a:noAutofit/>
          </a:bodyPr>
          <a:lstStyle/>
          <a:p>
            <a:r>
              <a:rPr lang="en-US" sz="3600" dirty="0"/>
              <a:t>Equipment Efficiency</a:t>
            </a:r>
            <a:endParaRPr lang="en-US" dirty="0"/>
          </a:p>
        </p:txBody>
      </p:sp>
      <p:graphicFrame>
        <p:nvGraphicFramePr>
          <p:cNvPr id="5" name="Chart 4">
            <a:extLst>
              <a:ext uri="{FF2B5EF4-FFF2-40B4-BE49-F238E27FC236}">
                <a16:creationId xmlns:a16="http://schemas.microsoft.com/office/drawing/2014/main" id="{68071A89-33AA-4318-BA04-5E528C7A32CD}"/>
              </a:ext>
            </a:extLst>
          </p:cNvPr>
          <p:cNvGraphicFramePr>
            <a:graphicFrameLocks/>
          </p:cNvGraphicFramePr>
          <p:nvPr>
            <p:extLst>
              <p:ext uri="{D42A27DB-BD31-4B8C-83A1-F6EECF244321}">
                <p14:modId xmlns:p14="http://schemas.microsoft.com/office/powerpoint/2010/main" val="194918366"/>
              </p:ext>
            </p:extLst>
          </p:nvPr>
        </p:nvGraphicFramePr>
        <p:xfrm>
          <a:off x="365760" y="1212783"/>
          <a:ext cx="8219976" cy="530741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AA9D2634-1780-448C-A617-9D15E971E1F1}"/>
              </a:ext>
            </a:extLst>
          </p:cNvPr>
          <p:cNvSpPr/>
          <p:nvPr/>
        </p:nvSpPr>
        <p:spPr>
          <a:xfrm>
            <a:off x="8460607" y="3590223"/>
            <a:ext cx="3003082" cy="123203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Space heating,</a:t>
            </a:r>
          </a:p>
          <a:p>
            <a:pPr algn="ctr"/>
            <a:r>
              <a:rPr lang="en-US" dirty="0"/>
              <a:t>Water heating,</a:t>
            </a:r>
          </a:p>
          <a:p>
            <a:pPr algn="ctr"/>
            <a:r>
              <a:rPr lang="en-US" dirty="0"/>
              <a:t>Clothes drying</a:t>
            </a:r>
          </a:p>
        </p:txBody>
      </p:sp>
      <p:sp>
        <p:nvSpPr>
          <p:cNvPr id="10" name="Rectangle: Rounded Corners 9">
            <a:extLst>
              <a:ext uri="{FF2B5EF4-FFF2-40B4-BE49-F238E27FC236}">
                <a16:creationId xmlns:a16="http://schemas.microsoft.com/office/drawing/2014/main" id="{8A9228D4-5897-4B4F-ABFA-B3BD95395E49}"/>
              </a:ext>
            </a:extLst>
          </p:cNvPr>
          <p:cNvSpPr/>
          <p:nvPr/>
        </p:nvSpPr>
        <p:spPr>
          <a:xfrm>
            <a:off x="8460607" y="5029200"/>
            <a:ext cx="3003082" cy="12320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Cooking,</a:t>
            </a:r>
          </a:p>
          <a:p>
            <a:pPr algn="ctr"/>
            <a:r>
              <a:rPr lang="en-US" dirty="0"/>
              <a:t>High-Intensity Industrial Processes</a:t>
            </a:r>
          </a:p>
        </p:txBody>
      </p:sp>
      <p:sp>
        <p:nvSpPr>
          <p:cNvPr id="2" name="Multiplication Sign 1">
            <a:extLst>
              <a:ext uri="{FF2B5EF4-FFF2-40B4-BE49-F238E27FC236}">
                <a16:creationId xmlns:a16="http://schemas.microsoft.com/office/drawing/2014/main" id="{2E90F8EB-BB19-4CDA-84B5-1042CF69E9F1}"/>
              </a:ext>
            </a:extLst>
          </p:cNvPr>
          <p:cNvSpPr/>
          <p:nvPr/>
        </p:nvSpPr>
        <p:spPr>
          <a:xfrm>
            <a:off x="8867506" y="2035743"/>
            <a:ext cx="2189284" cy="123203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584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3F500B5-057F-4138-9B24-2A61F4925995}"/>
              </a:ext>
            </a:extLst>
          </p:cNvPr>
          <p:cNvSpPr/>
          <p:nvPr/>
        </p:nvSpPr>
        <p:spPr>
          <a:xfrm>
            <a:off x="8205801" y="584373"/>
            <a:ext cx="2149723" cy="2439156"/>
          </a:xfrm>
          <a:prstGeom prst="roundRect">
            <a:avLst>
              <a:gd name="adj" fmla="val 6693"/>
            </a:avLst>
          </a:prstGeom>
          <a:solidFill>
            <a:srgbClr val="00B0F0"/>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36"/>
          </a:p>
        </p:txBody>
      </p:sp>
      <p:pic>
        <p:nvPicPr>
          <p:cNvPr id="4" name="Picture 3">
            <a:extLst>
              <a:ext uri="{FF2B5EF4-FFF2-40B4-BE49-F238E27FC236}">
                <a16:creationId xmlns:a16="http://schemas.microsoft.com/office/drawing/2014/main" id="{A5AFC5D6-5375-43F3-BAD6-0FB87AD568B8}"/>
              </a:ext>
            </a:extLst>
          </p:cNvPr>
          <p:cNvPicPr>
            <a:picLocks noChangeAspect="1"/>
          </p:cNvPicPr>
          <p:nvPr/>
        </p:nvPicPr>
        <p:blipFill>
          <a:blip r:embed="rId3">
            <a:clrChange>
              <a:clrFrom>
                <a:srgbClr val="CCCCC9"/>
              </a:clrFrom>
              <a:clrTo>
                <a:srgbClr val="CCCCC9">
                  <a:alpha val="0"/>
                </a:srgbClr>
              </a:clrTo>
            </a:clrChange>
          </a:blip>
          <a:stretch>
            <a:fillRect/>
          </a:stretch>
        </p:blipFill>
        <p:spPr>
          <a:xfrm>
            <a:off x="2205409" y="594528"/>
            <a:ext cx="7470800" cy="4123365"/>
          </a:xfrm>
          <a:prstGeom prst="rect">
            <a:avLst/>
          </a:prstGeom>
        </p:spPr>
      </p:pic>
      <p:sp>
        <p:nvSpPr>
          <p:cNvPr id="19" name="Rectangle 18">
            <a:extLst>
              <a:ext uri="{FF2B5EF4-FFF2-40B4-BE49-F238E27FC236}">
                <a16:creationId xmlns:a16="http://schemas.microsoft.com/office/drawing/2014/main" id="{C77FE007-3B7E-43C1-8DD5-24D0F045F60A}"/>
              </a:ext>
            </a:extLst>
          </p:cNvPr>
          <p:cNvSpPr/>
          <p:nvPr/>
        </p:nvSpPr>
        <p:spPr>
          <a:xfrm>
            <a:off x="1562407" y="4791068"/>
            <a:ext cx="8868092" cy="2065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36"/>
          </a:p>
        </p:txBody>
      </p:sp>
      <p:sp>
        <p:nvSpPr>
          <p:cNvPr id="12" name="Rectangle 11">
            <a:extLst>
              <a:ext uri="{FF2B5EF4-FFF2-40B4-BE49-F238E27FC236}">
                <a16:creationId xmlns:a16="http://schemas.microsoft.com/office/drawing/2014/main" id="{D8CEF92D-8568-41EB-B566-9CC27512820C}"/>
              </a:ext>
            </a:extLst>
          </p:cNvPr>
          <p:cNvSpPr/>
          <p:nvPr/>
        </p:nvSpPr>
        <p:spPr>
          <a:xfrm>
            <a:off x="1555440" y="-8611"/>
            <a:ext cx="8875059" cy="4957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36"/>
          </a:p>
        </p:txBody>
      </p:sp>
      <p:sp>
        <p:nvSpPr>
          <p:cNvPr id="5" name="Speech Bubble: Rectangle with Corners Rounded 4">
            <a:extLst>
              <a:ext uri="{FF2B5EF4-FFF2-40B4-BE49-F238E27FC236}">
                <a16:creationId xmlns:a16="http://schemas.microsoft.com/office/drawing/2014/main" id="{DE2ADEEB-CA93-44DB-9B78-1593E8531453}"/>
              </a:ext>
            </a:extLst>
          </p:cNvPr>
          <p:cNvSpPr/>
          <p:nvPr/>
        </p:nvSpPr>
        <p:spPr>
          <a:xfrm>
            <a:off x="3340450" y="3958122"/>
            <a:ext cx="1481396" cy="700705"/>
          </a:xfrm>
          <a:prstGeom prst="wedgeRoundRectCallout">
            <a:avLst>
              <a:gd name="adj1" fmla="val 76989"/>
              <a:gd name="adj2" fmla="val -161648"/>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6" b="1" dirty="0">
                <a:solidFill>
                  <a:schemeClr val="tx1"/>
                </a:solidFill>
              </a:rPr>
              <a:t>Clothes Dryer</a:t>
            </a:r>
          </a:p>
          <a:p>
            <a:r>
              <a:rPr lang="en-GB" sz="1059" u="sng" dirty="0">
                <a:solidFill>
                  <a:schemeClr val="tx1"/>
                </a:solidFill>
              </a:rPr>
              <a:t>Capital</a:t>
            </a:r>
            <a:r>
              <a:rPr lang="en-GB" sz="1059" dirty="0">
                <a:solidFill>
                  <a:schemeClr val="tx1"/>
                </a:solidFill>
              </a:rPr>
              <a:t>: equivalent</a:t>
            </a:r>
          </a:p>
          <a:p>
            <a:r>
              <a:rPr lang="en-GB" sz="1059" u="sng" dirty="0">
                <a:solidFill>
                  <a:schemeClr val="tx1"/>
                </a:solidFill>
              </a:rPr>
              <a:t>Energy</a:t>
            </a:r>
            <a:r>
              <a:rPr lang="en-GB" sz="1059" dirty="0">
                <a:solidFill>
                  <a:schemeClr val="tx1"/>
                </a:solidFill>
              </a:rPr>
              <a:t>:  $11/</a:t>
            </a:r>
            <a:r>
              <a:rPr lang="en-GB" sz="1059" dirty="0" err="1">
                <a:solidFill>
                  <a:schemeClr val="tx1"/>
                </a:solidFill>
              </a:rPr>
              <a:t>mo</a:t>
            </a:r>
            <a:r>
              <a:rPr lang="en-GB" sz="1059" dirty="0">
                <a:solidFill>
                  <a:schemeClr val="tx1"/>
                </a:solidFill>
              </a:rPr>
              <a:t> ↑</a:t>
            </a:r>
          </a:p>
        </p:txBody>
      </p:sp>
      <p:sp>
        <p:nvSpPr>
          <p:cNvPr id="6" name="Speech Bubble: Rectangle with Corners Rounded 5">
            <a:extLst>
              <a:ext uri="{FF2B5EF4-FFF2-40B4-BE49-F238E27FC236}">
                <a16:creationId xmlns:a16="http://schemas.microsoft.com/office/drawing/2014/main" id="{C131A279-C55E-4193-9EFA-B1103AA51920}"/>
              </a:ext>
            </a:extLst>
          </p:cNvPr>
          <p:cNvSpPr/>
          <p:nvPr/>
        </p:nvSpPr>
        <p:spPr>
          <a:xfrm>
            <a:off x="5309460" y="3967709"/>
            <a:ext cx="1262693" cy="622205"/>
          </a:xfrm>
          <a:prstGeom prst="wedgeRoundRectCallout">
            <a:avLst>
              <a:gd name="adj1" fmla="val 125822"/>
              <a:gd name="adj2" fmla="val -65416"/>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6" b="1" dirty="0">
                <a:solidFill>
                  <a:schemeClr val="tx1"/>
                </a:solidFill>
              </a:rPr>
              <a:t>Cooktop</a:t>
            </a:r>
          </a:p>
          <a:p>
            <a:r>
              <a:rPr lang="en-GB" sz="1059" u="sng" dirty="0">
                <a:solidFill>
                  <a:schemeClr val="tx1"/>
                </a:solidFill>
              </a:rPr>
              <a:t>Capital</a:t>
            </a:r>
            <a:r>
              <a:rPr lang="en-GB" sz="1059" dirty="0">
                <a:solidFill>
                  <a:schemeClr val="tx1"/>
                </a:solidFill>
              </a:rPr>
              <a:t>: $380 ↑</a:t>
            </a:r>
          </a:p>
          <a:p>
            <a:r>
              <a:rPr lang="en-GB" sz="1059" u="sng" dirty="0">
                <a:solidFill>
                  <a:schemeClr val="tx1"/>
                </a:solidFill>
              </a:rPr>
              <a:t>Energy</a:t>
            </a:r>
            <a:r>
              <a:rPr lang="en-GB" sz="1059" dirty="0">
                <a:solidFill>
                  <a:schemeClr val="tx1"/>
                </a:solidFill>
              </a:rPr>
              <a:t>: $6/</a:t>
            </a:r>
            <a:r>
              <a:rPr lang="en-GB" sz="1059" dirty="0" err="1">
                <a:solidFill>
                  <a:schemeClr val="tx1"/>
                </a:solidFill>
              </a:rPr>
              <a:t>mo</a:t>
            </a:r>
            <a:r>
              <a:rPr lang="en-GB" sz="1059" dirty="0">
                <a:solidFill>
                  <a:schemeClr val="tx1"/>
                </a:solidFill>
              </a:rPr>
              <a:t> ↑</a:t>
            </a:r>
          </a:p>
        </p:txBody>
      </p:sp>
      <p:sp>
        <p:nvSpPr>
          <p:cNvPr id="7" name="Speech Bubble: Rectangle with Corners Rounded 6">
            <a:extLst>
              <a:ext uri="{FF2B5EF4-FFF2-40B4-BE49-F238E27FC236}">
                <a16:creationId xmlns:a16="http://schemas.microsoft.com/office/drawing/2014/main" id="{E6DE2A53-77D3-43B6-884A-859FA1F03209}"/>
              </a:ext>
            </a:extLst>
          </p:cNvPr>
          <p:cNvSpPr/>
          <p:nvPr/>
        </p:nvSpPr>
        <p:spPr>
          <a:xfrm>
            <a:off x="8537885" y="3585834"/>
            <a:ext cx="1625939" cy="1064184"/>
          </a:xfrm>
          <a:prstGeom prst="wedgeRoundRectCallout">
            <a:avLst>
              <a:gd name="adj1" fmla="val -88009"/>
              <a:gd name="adj2" fmla="val -85969"/>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6" b="1" dirty="0">
                <a:solidFill>
                  <a:schemeClr val="tx1"/>
                </a:solidFill>
              </a:rPr>
              <a:t>Gas Meter &amp; Service Not Needed</a:t>
            </a:r>
          </a:p>
          <a:p>
            <a:r>
              <a:rPr lang="en-GB" sz="1059" u="sng" dirty="0">
                <a:solidFill>
                  <a:schemeClr val="tx1"/>
                </a:solidFill>
              </a:rPr>
              <a:t>Capital</a:t>
            </a:r>
            <a:r>
              <a:rPr lang="en-GB" sz="1059" dirty="0">
                <a:solidFill>
                  <a:schemeClr val="tx1"/>
                </a:solidFill>
              </a:rPr>
              <a:t>: $6,000 ↓</a:t>
            </a:r>
          </a:p>
          <a:p>
            <a:r>
              <a:rPr lang="en-GB" sz="1059" u="sng" dirty="0">
                <a:solidFill>
                  <a:schemeClr val="tx1"/>
                </a:solidFill>
              </a:rPr>
              <a:t>Energy</a:t>
            </a:r>
            <a:r>
              <a:rPr lang="en-GB" sz="1059" dirty="0">
                <a:solidFill>
                  <a:schemeClr val="tx1"/>
                </a:solidFill>
              </a:rPr>
              <a:t>: $7/</a:t>
            </a:r>
            <a:r>
              <a:rPr lang="en-GB" sz="1059" dirty="0" err="1">
                <a:solidFill>
                  <a:schemeClr val="tx1"/>
                </a:solidFill>
              </a:rPr>
              <a:t>mo</a:t>
            </a:r>
            <a:r>
              <a:rPr lang="en-GB" sz="1059" dirty="0">
                <a:solidFill>
                  <a:schemeClr val="tx1"/>
                </a:solidFill>
              </a:rPr>
              <a:t> ↓</a:t>
            </a:r>
          </a:p>
        </p:txBody>
      </p:sp>
      <p:sp>
        <p:nvSpPr>
          <p:cNvPr id="8" name="Speech Bubble: Rectangle with Corners Rounded 7">
            <a:extLst>
              <a:ext uri="{FF2B5EF4-FFF2-40B4-BE49-F238E27FC236}">
                <a16:creationId xmlns:a16="http://schemas.microsoft.com/office/drawing/2014/main" id="{5446F387-CD38-4EAF-9331-4F49262A6D38}"/>
              </a:ext>
            </a:extLst>
          </p:cNvPr>
          <p:cNvSpPr/>
          <p:nvPr/>
        </p:nvSpPr>
        <p:spPr>
          <a:xfrm>
            <a:off x="4529611" y="605075"/>
            <a:ext cx="1206685" cy="584623"/>
          </a:xfrm>
          <a:prstGeom prst="wedgeRoundRectCallout">
            <a:avLst>
              <a:gd name="adj1" fmla="val 68904"/>
              <a:gd name="adj2" fmla="val 65733"/>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6" b="1" dirty="0">
                <a:solidFill>
                  <a:schemeClr val="tx1"/>
                </a:solidFill>
              </a:rPr>
              <a:t>Water Heater</a:t>
            </a:r>
          </a:p>
          <a:p>
            <a:r>
              <a:rPr lang="en-GB" sz="1059" u="sng" dirty="0">
                <a:solidFill>
                  <a:schemeClr val="tx1"/>
                </a:solidFill>
              </a:rPr>
              <a:t>Capital</a:t>
            </a:r>
            <a:r>
              <a:rPr lang="en-GB" sz="1059" dirty="0">
                <a:solidFill>
                  <a:schemeClr val="tx1"/>
                </a:solidFill>
              </a:rPr>
              <a:t>: $510 ↓</a:t>
            </a:r>
          </a:p>
          <a:p>
            <a:r>
              <a:rPr lang="en-GB" sz="1059" u="sng" dirty="0">
                <a:solidFill>
                  <a:schemeClr val="tx1"/>
                </a:solidFill>
              </a:rPr>
              <a:t>Energy</a:t>
            </a:r>
            <a:r>
              <a:rPr lang="en-GB" sz="1059" dirty="0">
                <a:solidFill>
                  <a:schemeClr val="tx1"/>
                </a:solidFill>
              </a:rPr>
              <a:t>: $7/</a:t>
            </a:r>
            <a:r>
              <a:rPr lang="en-GB" sz="1059" dirty="0" err="1">
                <a:solidFill>
                  <a:schemeClr val="tx1"/>
                </a:solidFill>
              </a:rPr>
              <a:t>mo</a:t>
            </a:r>
            <a:r>
              <a:rPr lang="en-GB" sz="1059" dirty="0">
                <a:solidFill>
                  <a:schemeClr val="tx1"/>
                </a:solidFill>
              </a:rPr>
              <a:t> ↑</a:t>
            </a:r>
          </a:p>
        </p:txBody>
      </p:sp>
      <p:sp>
        <p:nvSpPr>
          <p:cNvPr id="9" name="Speech Bubble: Rectangle with Corners Rounded 8">
            <a:extLst>
              <a:ext uri="{FF2B5EF4-FFF2-40B4-BE49-F238E27FC236}">
                <a16:creationId xmlns:a16="http://schemas.microsoft.com/office/drawing/2014/main" id="{2CA56C2F-0656-43DE-94EA-85C831194E39}"/>
              </a:ext>
            </a:extLst>
          </p:cNvPr>
          <p:cNvSpPr/>
          <p:nvPr/>
        </p:nvSpPr>
        <p:spPr>
          <a:xfrm>
            <a:off x="1830219" y="2707205"/>
            <a:ext cx="2077491" cy="846380"/>
          </a:xfrm>
          <a:prstGeom prst="wedgeRoundRectCallout">
            <a:avLst>
              <a:gd name="adj1" fmla="val 124697"/>
              <a:gd name="adj2" fmla="val -138898"/>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6" b="1" dirty="0">
                <a:solidFill>
                  <a:schemeClr val="tx1"/>
                </a:solidFill>
              </a:rPr>
              <a:t>Space Heater</a:t>
            </a:r>
          </a:p>
          <a:p>
            <a:r>
              <a:rPr lang="en-GB" sz="1059" u="sng" dirty="0">
                <a:solidFill>
                  <a:schemeClr val="tx1"/>
                </a:solidFill>
              </a:rPr>
              <a:t>Capital</a:t>
            </a:r>
            <a:r>
              <a:rPr lang="en-GB" sz="1059" dirty="0">
                <a:solidFill>
                  <a:schemeClr val="tx1"/>
                </a:solidFill>
              </a:rPr>
              <a:t>: $2000 ↓, assuming air-conditioning also installed</a:t>
            </a:r>
          </a:p>
          <a:p>
            <a:r>
              <a:rPr lang="en-GB" sz="1059" u="sng" dirty="0">
                <a:solidFill>
                  <a:schemeClr val="tx1"/>
                </a:solidFill>
              </a:rPr>
              <a:t>Energy</a:t>
            </a:r>
            <a:r>
              <a:rPr lang="en-GB" sz="1059" dirty="0">
                <a:solidFill>
                  <a:schemeClr val="tx1"/>
                </a:solidFill>
              </a:rPr>
              <a:t>: $10/</a:t>
            </a:r>
            <a:r>
              <a:rPr lang="en-GB" sz="1059" dirty="0" err="1">
                <a:solidFill>
                  <a:schemeClr val="tx1"/>
                </a:solidFill>
              </a:rPr>
              <a:t>mo</a:t>
            </a:r>
            <a:r>
              <a:rPr lang="en-GB" sz="1059" dirty="0">
                <a:solidFill>
                  <a:schemeClr val="tx1"/>
                </a:solidFill>
              </a:rPr>
              <a:t> ↓</a:t>
            </a:r>
          </a:p>
        </p:txBody>
      </p:sp>
      <p:sp>
        <p:nvSpPr>
          <p:cNvPr id="10" name="Speech Bubble: Rectangle with Corners Rounded 9">
            <a:extLst>
              <a:ext uri="{FF2B5EF4-FFF2-40B4-BE49-F238E27FC236}">
                <a16:creationId xmlns:a16="http://schemas.microsoft.com/office/drawing/2014/main" id="{24F8810F-BFAC-4996-A792-5F3DA9374C3D}"/>
              </a:ext>
            </a:extLst>
          </p:cNvPr>
          <p:cNvSpPr/>
          <p:nvPr/>
        </p:nvSpPr>
        <p:spPr>
          <a:xfrm>
            <a:off x="1731692" y="1393122"/>
            <a:ext cx="1863312" cy="918355"/>
          </a:xfrm>
          <a:prstGeom prst="wedgeRoundRectCallout">
            <a:avLst>
              <a:gd name="adj1" fmla="val 85538"/>
              <a:gd name="adj2" fmla="val -16978"/>
              <a:gd name="adj3" fmla="val 16667"/>
            </a:avLst>
          </a:prstGeom>
          <a:solidFill>
            <a:schemeClr val="bg1"/>
          </a:solidFill>
          <a:ln w="1905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6" b="1" dirty="0">
                <a:solidFill>
                  <a:schemeClr val="tx1"/>
                </a:solidFill>
              </a:rPr>
              <a:t>Electric Vehicle Charger</a:t>
            </a:r>
          </a:p>
          <a:p>
            <a:r>
              <a:rPr lang="en-GB" sz="1059" u="sng" dirty="0">
                <a:solidFill>
                  <a:schemeClr val="tx1"/>
                </a:solidFill>
              </a:rPr>
              <a:t>Capital</a:t>
            </a:r>
            <a:r>
              <a:rPr lang="en-GB" sz="1059" dirty="0">
                <a:solidFill>
                  <a:schemeClr val="tx1"/>
                </a:solidFill>
              </a:rPr>
              <a:t>: Same cost, including incentives</a:t>
            </a:r>
          </a:p>
          <a:p>
            <a:r>
              <a:rPr lang="en-GB" sz="1059" u="sng" dirty="0">
                <a:solidFill>
                  <a:schemeClr val="tx1"/>
                </a:solidFill>
              </a:rPr>
              <a:t>On-going</a:t>
            </a:r>
            <a:r>
              <a:rPr lang="en-GB" sz="1059" dirty="0">
                <a:solidFill>
                  <a:schemeClr val="tx1"/>
                </a:solidFill>
              </a:rPr>
              <a:t>: $138/</a:t>
            </a:r>
            <a:r>
              <a:rPr lang="en-GB" sz="1059" dirty="0" err="1">
                <a:solidFill>
                  <a:schemeClr val="tx1"/>
                </a:solidFill>
              </a:rPr>
              <a:t>mo</a:t>
            </a:r>
            <a:r>
              <a:rPr lang="en-GB" sz="1059" dirty="0">
                <a:solidFill>
                  <a:schemeClr val="tx1"/>
                </a:solidFill>
              </a:rPr>
              <a:t> ↓</a:t>
            </a:r>
          </a:p>
        </p:txBody>
      </p:sp>
      <p:sp>
        <p:nvSpPr>
          <p:cNvPr id="11" name="Speech Bubble: Rectangle with Corners Rounded 10">
            <a:extLst>
              <a:ext uri="{FF2B5EF4-FFF2-40B4-BE49-F238E27FC236}">
                <a16:creationId xmlns:a16="http://schemas.microsoft.com/office/drawing/2014/main" id="{CC14CB00-7F06-4F54-9003-27619C085665}"/>
              </a:ext>
            </a:extLst>
          </p:cNvPr>
          <p:cNvSpPr/>
          <p:nvPr/>
        </p:nvSpPr>
        <p:spPr>
          <a:xfrm>
            <a:off x="1657658" y="3949314"/>
            <a:ext cx="1625937" cy="700705"/>
          </a:xfrm>
          <a:prstGeom prst="wedgeRoundRectCallout">
            <a:avLst>
              <a:gd name="adj1" fmla="val -47593"/>
              <a:gd name="adj2" fmla="val 21797"/>
              <a:gd name="adj3" fmla="val 16667"/>
            </a:avLst>
          </a:prstGeom>
          <a:solidFill>
            <a:schemeClr val="bg1"/>
          </a:solidFill>
          <a:ln w="1905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algn="ctr"/>
            <a:r>
              <a:rPr lang="en-GB" sz="1236" b="1" dirty="0">
                <a:solidFill>
                  <a:schemeClr val="tx1"/>
                </a:solidFill>
              </a:rPr>
              <a:t>Indoor Gas Piping Not Needed</a:t>
            </a:r>
          </a:p>
          <a:p>
            <a:r>
              <a:rPr lang="en-GB" sz="1059" u="sng" dirty="0">
                <a:solidFill>
                  <a:schemeClr val="tx1"/>
                </a:solidFill>
              </a:rPr>
              <a:t>Capital</a:t>
            </a:r>
            <a:r>
              <a:rPr lang="en-GB" sz="1059" dirty="0">
                <a:solidFill>
                  <a:schemeClr val="tx1"/>
                </a:solidFill>
              </a:rPr>
              <a:t>: $2,450 ↓</a:t>
            </a:r>
          </a:p>
        </p:txBody>
      </p:sp>
      <p:sp>
        <p:nvSpPr>
          <p:cNvPr id="3" name="TextBox 2">
            <a:extLst>
              <a:ext uri="{FF2B5EF4-FFF2-40B4-BE49-F238E27FC236}">
                <a16:creationId xmlns:a16="http://schemas.microsoft.com/office/drawing/2014/main" id="{1205F073-EF50-42D5-8CDF-FDA90A1D242A}"/>
              </a:ext>
            </a:extLst>
          </p:cNvPr>
          <p:cNvSpPr txBox="1"/>
          <p:nvPr/>
        </p:nvSpPr>
        <p:spPr>
          <a:xfrm>
            <a:off x="1555440" y="40506"/>
            <a:ext cx="8875059" cy="377476"/>
          </a:xfrm>
          <a:prstGeom prst="rect">
            <a:avLst/>
          </a:prstGeom>
          <a:noFill/>
        </p:spPr>
        <p:txBody>
          <a:bodyPr wrap="square" rtlCol="0">
            <a:spAutoFit/>
          </a:bodyPr>
          <a:lstStyle/>
          <a:p>
            <a:pPr algn="ctr"/>
            <a:r>
              <a:rPr lang="en-GB" sz="1853" dirty="0">
                <a:solidFill>
                  <a:schemeClr val="bg1"/>
                </a:solidFill>
                <a:latin typeface="Century Gothic" panose="020B0502020202020204" pitchFamily="34" charset="0"/>
              </a:rPr>
              <a:t>Electrifying New Single Family Homes in the Bay Area – The Cost Story</a:t>
            </a:r>
          </a:p>
        </p:txBody>
      </p:sp>
      <p:sp>
        <p:nvSpPr>
          <p:cNvPr id="2" name="TextBox 1">
            <a:extLst>
              <a:ext uri="{FF2B5EF4-FFF2-40B4-BE49-F238E27FC236}">
                <a16:creationId xmlns:a16="http://schemas.microsoft.com/office/drawing/2014/main" id="{C3697BD0-377C-4403-8903-5347147F5E12}"/>
              </a:ext>
            </a:extLst>
          </p:cNvPr>
          <p:cNvSpPr txBox="1"/>
          <p:nvPr/>
        </p:nvSpPr>
        <p:spPr>
          <a:xfrm>
            <a:off x="1562408" y="6358055"/>
            <a:ext cx="9399637" cy="499945"/>
          </a:xfrm>
          <a:prstGeom prst="rect">
            <a:avLst/>
          </a:prstGeom>
          <a:noFill/>
        </p:spPr>
        <p:txBody>
          <a:bodyPr wrap="square" rtlCol="0" anchor="t">
            <a:spAutoFit/>
          </a:bodyPr>
          <a:lstStyle/>
          <a:p>
            <a:r>
              <a:rPr lang="en-GB" sz="883" dirty="0">
                <a:solidFill>
                  <a:schemeClr val="bg1"/>
                </a:solidFill>
              </a:rPr>
              <a:t>Capital and energy costs of thermal systems are based on Residential Building Electrification in California by E3 (</a:t>
            </a:r>
            <a:r>
              <a:rPr lang="en-GB" sz="883" dirty="0">
                <a:solidFill>
                  <a:schemeClr val="bg1"/>
                </a:solidFill>
                <a:ea typeface="+mn-lt"/>
                <a:cs typeface="+mn-lt"/>
              </a:rPr>
              <a:t>April 2019); electricity costs assume CCA generation discount</a:t>
            </a:r>
            <a:endParaRPr lang="en-GB" sz="883" dirty="0">
              <a:solidFill>
                <a:schemeClr val="bg1"/>
              </a:solidFill>
            </a:endParaRPr>
          </a:p>
          <a:p>
            <a:r>
              <a:rPr lang="en-GB" sz="883" dirty="0">
                <a:solidFill>
                  <a:schemeClr val="bg1"/>
                </a:solidFill>
              </a:rPr>
              <a:t>All-Electric Home, Increased Solar bill impacts are based on Low-Rise Residential New Construction 2019 Cost Effectiveness Study by Frontier Energy (August 2019)</a:t>
            </a:r>
          </a:p>
          <a:p>
            <a:r>
              <a:rPr lang="en-GB" sz="883" dirty="0">
                <a:solidFill>
                  <a:schemeClr val="bg1"/>
                </a:solidFill>
                <a:cs typeface="Calibri"/>
              </a:rPr>
              <a:t>Version 8 10/21/2019</a:t>
            </a:r>
          </a:p>
        </p:txBody>
      </p:sp>
      <p:sp>
        <p:nvSpPr>
          <p:cNvPr id="18" name="Rectangle: Rounded Corners 17">
            <a:extLst>
              <a:ext uri="{FF2B5EF4-FFF2-40B4-BE49-F238E27FC236}">
                <a16:creationId xmlns:a16="http://schemas.microsoft.com/office/drawing/2014/main" id="{D638C853-1A34-488C-BD55-FC6BCB84FFCB}"/>
              </a:ext>
            </a:extLst>
          </p:cNvPr>
          <p:cNvSpPr/>
          <p:nvPr/>
        </p:nvSpPr>
        <p:spPr>
          <a:xfrm>
            <a:off x="8293865" y="970024"/>
            <a:ext cx="1977321" cy="859577"/>
          </a:xfrm>
          <a:prstGeom prst="roundRect">
            <a:avLst>
              <a:gd name="adj" fmla="val 113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36" b="1" dirty="0">
                <a:solidFill>
                  <a:srgbClr val="7F7F7F"/>
                </a:solidFill>
              </a:rPr>
              <a:t>All-Electric Home</a:t>
            </a:r>
          </a:p>
          <a:p>
            <a:r>
              <a:rPr lang="en-GB" sz="1412" u="sng" dirty="0">
                <a:solidFill>
                  <a:srgbClr val="7F7F7F"/>
                </a:solidFill>
              </a:rPr>
              <a:t>Capital</a:t>
            </a:r>
            <a:r>
              <a:rPr lang="en-GB" sz="1412" dirty="0">
                <a:solidFill>
                  <a:srgbClr val="7F7F7F"/>
                </a:solidFill>
              </a:rPr>
              <a:t>: $10,580 ↓</a:t>
            </a:r>
          </a:p>
          <a:p>
            <a:r>
              <a:rPr lang="en-GB" sz="1412" u="sng" dirty="0">
                <a:solidFill>
                  <a:srgbClr val="7F7F7F"/>
                </a:solidFill>
              </a:rPr>
              <a:t>Energy:</a:t>
            </a:r>
            <a:r>
              <a:rPr lang="en-GB" sz="1412" dirty="0">
                <a:solidFill>
                  <a:srgbClr val="7F7F7F"/>
                </a:solidFill>
              </a:rPr>
              <a:t> $7/</a:t>
            </a:r>
            <a:r>
              <a:rPr lang="en-GB" sz="1412" dirty="0" err="1">
                <a:solidFill>
                  <a:srgbClr val="7F7F7F"/>
                </a:solidFill>
              </a:rPr>
              <a:t>mo</a:t>
            </a:r>
            <a:r>
              <a:rPr lang="en-GB" sz="1412" dirty="0">
                <a:solidFill>
                  <a:srgbClr val="7F7F7F"/>
                </a:solidFill>
              </a:rPr>
              <a:t> ↑</a:t>
            </a:r>
            <a:endParaRPr lang="en-GB" sz="1412" dirty="0">
              <a:solidFill>
                <a:srgbClr val="7F7F7F"/>
              </a:solidFill>
              <a:cs typeface="Calibri"/>
            </a:endParaRPr>
          </a:p>
        </p:txBody>
      </p:sp>
      <p:sp>
        <p:nvSpPr>
          <p:cNvPr id="21" name="Rectangle: Rounded Corners 20">
            <a:extLst>
              <a:ext uri="{FF2B5EF4-FFF2-40B4-BE49-F238E27FC236}">
                <a16:creationId xmlns:a16="http://schemas.microsoft.com/office/drawing/2014/main" id="{E183E59E-DACD-49C1-BAE6-622E4AD2B739}"/>
              </a:ext>
            </a:extLst>
          </p:cNvPr>
          <p:cNvSpPr/>
          <p:nvPr/>
        </p:nvSpPr>
        <p:spPr>
          <a:xfrm>
            <a:off x="6031655" y="5824049"/>
            <a:ext cx="3067063" cy="4705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9" b="1" dirty="0">
                <a:solidFill>
                  <a:srgbClr val="7F7F7F"/>
                </a:solidFill>
              </a:rPr>
              <a:t>3 MT CO2e Carbon Emissions Savings </a:t>
            </a:r>
            <a:r>
              <a:rPr lang="en-GB" sz="971" dirty="0">
                <a:solidFill>
                  <a:srgbClr val="7F7F7F"/>
                </a:solidFill>
              </a:rPr>
              <a:t>per home, per year based on 2030 grid mix</a:t>
            </a:r>
          </a:p>
        </p:txBody>
      </p:sp>
      <p:sp>
        <p:nvSpPr>
          <p:cNvPr id="25" name="Rectangle: Rounded Corners 24">
            <a:extLst>
              <a:ext uri="{FF2B5EF4-FFF2-40B4-BE49-F238E27FC236}">
                <a16:creationId xmlns:a16="http://schemas.microsoft.com/office/drawing/2014/main" id="{CD21978C-5CD9-4E8F-822B-A4340356D429}"/>
              </a:ext>
            </a:extLst>
          </p:cNvPr>
          <p:cNvSpPr/>
          <p:nvPr/>
        </p:nvSpPr>
        <p:spPr>
          <a:xfrm>
            <a:off x="2734865" y="5834977"/>
            <a:ext cx="3067064" cy="4705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9" b="1" dirty="0">
                <a:solidFill>
                  <a:srgbClr val="7F7F7F"/>
                </a:solidFill>
              </a:rPr>
              <a:t>$191 Net Lifecycle Cost Savings </a:t>
            </a:r>
            <a:r>
              <a:rPr lang="en-GB" sz="971" dirty="0">
                <a:solidFill>
                  <a:srgbClr val="7F7F7F"/>
                </a:solidFill>
              </a:rPr>
              <a:t>per year for an all-electric home versus the mixed-fuel equivalent</a:t>
            </a:r>
          </a:p>
        </p:txBody>
      </p:sp>
      <p:graphicFrame>
        <p:nvGraphicFramePr>
          <p:cNvPr id="26" name="Chart 25">
            <a:extLst>
              <a:ext uri="{FF2B5EF4-FFF2-40B4-BE49-F238E27FC236}">
                <a16:creationId xmlns:a16="http://schemas.microsoft.com/office/drawing/2014/main" id="{F6E7F4D6-89FA-4A07-AA6A-6B442A3F6375}"/>
              </a:ext>
            </a:extLst>
          </p:cNvPr>
          <p:cNvGraphicFramePr>
            <a:graphicFrameLocks/>
          </p:cNvGraphicFramePr>
          <p:nvPr>
            <p:extLst>
              <p:ext uri="{D42A27DB-BD31-4B8C-83A1-F6EECF244321}">
                <p14:modId xmlns:p14="http://schemas.microsoft.com/office/powerpoint/2010/main" val="1191552247"/>
              </p:ext>
            </p:extLst>
          </p:nvPr>
        </p:nvGraphicFramePr>
        <p:xfrm>
          <a:off x="1731693" y="4781349"/>
          <a:ext cx="4186225" cy="1011152"/>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Rounded Corners 21">
            <a:extLst>
              <a:ext uri="{FF2B5EF4-FFF2-40B4-BE49-F238E27FC236}">
                <a16:creationId xmlns:a16="http://schemas.microsoft.com/office/drawing/2014/main" id="{9C0AA111-3460-4336-85B9-741FE2757B98}"/>
              </a:ext>
            </a:extLst>
          </p:cNvPr>
          <p:cNvSpPr/>
          <p:nvPr/>
        </p:nvSpPr>
        <p:spPr>
          <a:xfrm>
            <a:off x="8293865" y="1926787"/>
            <a:ext cx="1977321" cy="1043064"/>
          </a:xfrm>
          <a:prstGeom prst="roundRect">
            <a:avLst>
              <a:gd name="adj" fmla="val 100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36" b="1" dirty="0">
                <a:solidFill>
                  <a:srgbClr val="7F7F7F"/>
                </a:solidFill>
              </a:rPr>
              <a:t>All-Electric Home, Increased Solar</a:t>
            </a:r>
          </a:p>
          <a:p>
            <a:r>
              <a:rPr lang="en-GB" sz="1412" u="sng" dirty="0">
                <a:solidFill>
                  <a:srgbClr val="7F7F7F"/>
                </a:solidFill>
              </a:rPr>
              <a:t>Capital</a:t>
            </a:r>
            <a:r>
              <a:rPr lang="en-GB" sz="1412" dirty="0">
                <a:solidFill>
                  <a:srgbClr val="7F7F7F"/>
                </a:solidFill>
              </a:rPr>
              <a:t>: Equivalent</a:t>
            </a:r>
          </a:p>
          <a:p>
            <a:r>
              <a:rPr lang="en-GB" sz="1412" u="sng" dirty="0">
                <a:solidFill>
                  <a:srgbClr val="7F7F7F"/>
                </a:solidFill>
              </a:rPr>
              <a:t>Energy</a:t>
            </a:r>
            <a:r>
              <a:rPr lang="en-GB" sz="1412" dirty="0">
                <a:solidFill>
                  <a:srgbClr val="7F7F7F"/>
                </a:solidFill>
              </a:rPr>
              <a:t>: $5/</a:t>
            </a:r>
            <a:r>
              <a:rPr lang="en-GB" sz="1412" dirty="0" err="1">
                <a:solidFill>
                  <a:srgbClr val="7F7F7F"/>
                </a:solidFill>
              </a:rPr>
              <a:t>mo</a:t>
            </a:r>
            <a:r>
              <a:rPr lang="en-GB" sz="1412" dirty="0">
                <a:solidFill>
                  <a:srgbClr val="7F7F7F"/>
                </a:solidFill>
              </a:rPr>
              <a:t> ↓</a:t>
            </a:r>
          </a:p>
        </p:txBody>
      </p:sp>
      <p:sp>
        <p:nvSpPr>
          <p:cNvPr id="15" name="TextBox 14">
            <a:extLst>
              <a:ext uri="{FF2B5EF4-FFF2-40B4-BE49-F238E27FC236}">
                <a16:creationId xmlns:a16="http://schemas.microsoft.com/office/drawing/2014/main" id="{4493C1B6-3B62-4DEB-BCDA-EC2DB9B44CF8}"/>
              </a:ext>
            </a:extLst>
          </p:cNvPr>
          <p:cNvSpPr txBox="1"/>
          <p:nvPr/>
        </p:nvSpPr>
        <p:spPr>
          <a:xfrm>
            <a:off x="8440761" y="626347"/>
            <a:ext cx="1607715" cy="282513"/>
          </a:xfrm>
          <a:prstGeom prst="rect">
            <a:avLst/>
          </a:prstGeom>
          <a:noFill/>
        </p:spPr>
        <p:txBody>
          <a:bodyPr wrap="square" rtlCol="0">
            <a:spAutoFit/>
          </a:bodyPr>
          <a:lstStyle/>
          <a:p>
            <a:pPr algn="ctr"/>
            <a:r>
              <a:rPr lang="en-GB" sz="1236" b="1" dirty="0">
                <a:solidFill>
                  <a:schemeClr val="bg1"/>
                </a:solidFill>
              </a:rPr>
              <a:t>Summary</a:t>
            </a:r>
          </a:p>
        </p:txBody>
      </p:sp>
      <p:graphicFrame>
        <p:nvGraphicFramePr>
          <p:cNvPr id="23" name="Chart 22">
            <a:extLst>
              <a:ext uri="{FF2B5EF4-FFF2-40B4-BE49-F238E27FC236}">
                <a16:creationId xmlns:a16="http://schemas.microsoft.com/office/drawing/2014/main" id="{3EF498AD-C43B-42C8-8AF5-3B2996F6C1F1}"/>
              </a:ext>
            </a:extLst>
          </p:cNvPr>
          <p:cNvGraphicFramePr>
            <a:graphicFrameLocks/>
          </p:cNvGraphicFramePr>
          <p:nvPr>
            <p:extLst>
              <p:ext uri="{D42A27DB-BD31-4B8C-83A1-F6EECF244321}">
                <p14:modId xmlns:p14="http://schemas.microsoft.com/office/powerpoint/2010/main" val="1688933341"/>
              </p:ext>
            </p:extLst>
          </p:nvPr>
        </p:nvGraphicFramePr>
        <p:xfrm>
          <a:off x="5736296" y="4759866"/>
          <a:ext cx="4694203" cy="10641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3299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4124-C6ED-49CB-8DB8-EB51CD77C301}"/>
              </a:ext>
            </a:extLst>
          </p:cNvPr>
          <p:cNvSpPr>
            <a:spLocks noGrp="1"/>
          </p:cNvSpPr>
          <p:nvPr>
            <p:ph type="ctrTitle"/>
          </p:nvPr>
        </p:nvSpPr>
        <p:spPr/>
        <p:txBody>
          <a:bodyPr/>
          <a:lstStyle/>
          <a:p>
            <a:r>
              <a:rPr lang="en-US" dirty="0"/>
              <a:t>EV Charging Need and Technology</a:t>
            </a:r>
          </a:p>
        </p:txBody>
      </p:sp>
      <p:pic>
        <p:nvPicPr>
          <p:cNvPr id="6" name="Picture 5">
            <a:extLst>
              <a:ext uri="{FF2B5EF4-FFF2-40B4-BE49-F238E27FC236}">
                <a16:creationId xmlns:a16="http://schemas.microsoft.com/office/drawing/2014/main" id="{7F2A05D2-F4D8-424C-9190-8FD6EF0DCB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1179" y="1937385"/>
            <a:ext cx="4269342" cy="4251960"/>
          </a:xfrm>
          <a:prstGeom prst="flowChartConnector">
            <a:avLst/>
          </a:prstGeom>
        </p:spPr>
      </p:pic>
      <p:sp>
        <p:nvSpPr>
          <p:cNvPr id="4" name="Text Placeholder 3">
            <a:extLst>
              <a:ext uri="{FF2B5EF4-FFF2-40B4-BE49-F238E27FC236}">
                <a16:creationId xmlns:a16="http://schemas.microsoft.com/office/drawing/2014/main" id="{B3C4FE64-50A2-4DE3-ABA6-F2ADE81D6E3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6778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0030A8-FD36-4EE7-970B-05E6BC67B32A}"/>
              </a:ext>
            </a:extLst>
          </p:cNvPr>
          <p:cNvSpPr>
            <a:spLocks noGrp="1"/>
          </p:cNvSpPr>
          <p:nvPr>
            <p:ph type="body" sz="quarter" idx="10"/>
          </p:nvPr>
        </p:nvSpPr>
        <p:spPr/>
        <p:txBody>
          <a:bodyPr vert="horz" lIns="91440" tIns="45720" rIns="91440" bIns="45720" rtlCol="0" anchor="t">
            <a:noAutofit/>
          </a:bodyPr>
          <a:lstStyle/>
          <a:p>
            <a:r>
              <a:rPr lang="en-US" sz="3600" dirty="0"/>
              <a:t>EV Charging Demand</a:t>
            </a:r>
            <a:endParaRPr lang="en-US"/>
          </a:p>
        </p:txBody>
      </p:sp>
      <p:pic>
        <p:nvPicPr>
          <p:cNvPr id="31" name="Picture 5" descr="Chart, surface chart&#10;&#10;Description automatically generated">
            <a:extLst>
              <a:ext uri="{FF2B5EF4-FFF2-40B4-BE49-F238E27FC236}">
                <a16:creationId xmlns:a16="http://schemas.microsoft.com/office/drawing/2014/main" id="{2CBF2566-C531-44A3-B7EB-8F149082113C}"/>
              </a:ext>
            </a:extLst>
          </p:cNvPr>
          <p:cNvPicPr>
            <a:picLocks noChangeAspect="1"/>
          </p:cNvPicPr>
          <p:nvPr/>
        </p:nvPicPr>
        <p:blipFill>
          <a:blip r:embed="rId3"/>
          <a:stretch>
            <a:fillRect/>
          </a:stretch>
        </p:blipFill>
        <p:spPr>
          <a:xfrm>
            <a:off x="4241973" y="1397492"/>
            <a:ext cx="7847464" cy="4506575"/>
          </a:xfrm>
          <a:prstGeom prst="rect">
            <a:avLst/>
          </a:prstGeom>
        </p:spPr>
      </p:pic>
      <p:sp>
        <p:nvSpPr>
          <p:cNvPr id="32" name="Content Placeholder 2">
            <a:extLst>
              <a:ext uri="{FF2B5EF4-FFF2-40B4-BE49-F238E27FC236}">
                <a16:creationId xmlns:a16="http://schemas.microsoft.com/office/drawing/2014/main" id="{DC2F2A21-18A6-4DAC-AD22-11F8976CE05E}"/>
              </a:ext>
            </a:extLst>
          </p:cNvPr>
          <p:cNvSpPr txBox="1">
            <a:spLocks/>
          </p:cNvSpPr>
          <p:nvPr/>
        </p:nvSpPr>
        <p:spPr>
          <a:xfrm>
            <a:off x="376328" y="1397121"/>
            <a:ext cx="3946342" cy="4511903"/>
          </a:xfrm>
          <a:prstGeom prst="rect">
            <a:avLst/>
          </a:prstGeom>
        </p:spPr>
        <p:txBody>
          <a:bodyPr vert="horz" lIns="91440" tIns="45720" rIns="91440" bIns="45720" rtlCol="0" anchor="t">
            <a:normAutofit/>
          </a:bodyPr>
          <a:lstStyle>
            <a:lvl1pPr marL="228594" indent="-228594" algn="l" defTabSz="914377" rtl="0" eaLnBrk="1" latinLnBrk="0" hangingPunct="1">
              <a:lnSpc>
                <a:spcPct val="100000"/>
              </a:lnSpc>
              <a:spcBef>
                <a:spcPts val="600"/>
              </a:spcBef>
              <a:buFont typeface="Arial" panose="020B0604020202020204" pitchFamily="34" charset="0"/>
              <a:buChar char="•"/>
              <a:defRPr sz="2800" kern="1200">
                <a:solidFill>
                  <a:srgbClr val="0077C8"/>
                </a:solidFill>
                <a:latin typeface="Arial" panose="020B0604020202020204" pitchFamily="34" charset="0"/>
                <a:ea typeface="+mn-ea"/>
                <a:cs typeface="+mn-cs"/>
              </a:defRPr>
            </a:lvl1pPr>
            <a:lvl2pPr marL="685783" indent="-228594" algn="l" defTabSz="914377" rtl="0" eaLnBrk="1" latinLnBrk="0" hangingPunct="1">
              <a:lnSpc>
                <a:spcPct val="100000"/>
              </a:lnSpc>
              <a:spcBef>
                <a:spcPts val="600"/>
              </a:spcBef>
              <a:buSzPct val="85000"/>
              <a:buFont typeface="Courier New" panose="02070309020205020404" pitchFamily="49" charset="0"/>
              <a:buChar char="o"/>
              <a:defRPr sz="2400" kern="1200">
                <a:solidFill>
                  <a:srgbClr val="0077C8"/>
                </a:solidFill>
                <a:latin typeface="Arial" panose="020B0604020202020204" pitchFamily="34" charset="0"/>
                <a:ea typeface="+mn-ea"/>
                <a:cs typeface="+mn-cs"/>
              </a:defRPr>
            </a:lvl2pPr>
            <a:lvl3pPr marL="1142971" indent="-228594" algn="l" defTabSz="914377" rtl="0" eaLnBrk="1" latinLnBrk="0" hangingPunct="1">
              <a:lnSpc>
                <a:spcPct val="100000"/>
              </a:lnSpc>
              <a:spcBef>
                <a:spcPts val="600"/>
              </a:spcBef>
              <a:buSzPct val="85000"/>
              <a:buFont typeface="Courier New" panose="02070309020205020404" pitchFamily="49" charset="0"/>
              <a:buChar char="o"/>
              <a:defRPr sz="2000" kern="1200">
                <a:solidFill>
                  <a:srgbClr val="0077C8"/>
                </a:solidFill>
                <a:latin typeface="Arial" panose="020B0604020202020204" pitchFamily="34" charset="0"/>
                <a:ea typeface="+mn-ea"/>
                <a:cs typeface="+mn-cs"/>
              </a:defRPr>
            </a:lvl3pPr>
            <a:lvl4pPr marL="1600160" indent="-228594" algn="l" defTabSz="914377" rtl="0" eaLnBrk="1" latinLnBrk="0" hangingPunct="1">
              <a:lnSpc>
                <a:spcPct val="100000"/>
              </a:lnSpc>
              <a:spcBef>
                <a:spcPts val="600"/>
              </a:spcBef>
              <a:buSzPct val="85000"/>
              <a:buFont typeface="Courier New" panose="02070309020205020404" pitchFamily="49" charset="0"/>
              <a:buChar char="o"/>
              <a:defRPr sz="1800" kern="1200">
                <a:solidFill>
                  <a:srgbClr val="0077C8"/>
                </a:solidFill>
                <a:latin typeface="Arial" panose="020B0604020202020204" pitchFamily="34" charset="0"/>
                <a:ea typeface="+mn-ea"/>
                <a:cs typeface="+mn-cs"/>
              </a:defRPr>
            </a:lvl4pPr>
            <a:lvl5pPr marL="2057349" indent="-228594" algn="l" defTabSz="914377" rtl="0" eaLnBrk="1" latinLnBrk="0" hangingPunct="1">
              <a:lnSpc>
                <a:spcPct val="100000"/>
              </a:lnSpc>
              <a:spcBef>
                <a:spcPts val="600"/>
              </a:spcBef>
              <a:buSzPct val="85000"/>
              <a:buFont typeface="Courier New" panose="02070309020205020404" pitchFamily="49" charset="0"/>
              <a:buChar char="o"/>
              <a:defRPr sz="1800" kern="1200">
                <a:solidFill>
                  <a:srgbClr val="0077C8"/>
                </a:solidFill>
                <a:latin typeface="Arial" panose="020B0604020202020204" pitchFamily="34" charset="0"/>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r>
              <a:rPr lang="en-US" sz="2400" dirty="0">
                <a:latin typeface="Arial"/>
                <a:cs typeface="Arial"/>
              </a:rPr>
              <a:t>Increase in light-duty EV ownership</a:t>
            </a:r>
            <a:endParaRPr lang="en-US">
              <a:cs typeface="Arial" panose="020B0604020202020204" pitchFamily="34" charset="0"/>
            </a:endParaRPr>
          </a:p>
          <a:p>
            <a:pPr marL="685165" lvl="1" indent="-227965"/>
            <a:r>
              <a:rPr lang="en-US" sz="2000" dirty="0">
                <a:latin typeface="Arial"/>
                <a:cs typeface="Arial"/>
              </a:rPr>
              <a:t>250,000 EVs sold in 2021, 12.5% of all vehicles</a:t>
            </a:r>
            <a:endParaRPr lang="en-US" sz="2000" dirty="0">
              <a:cs typeface="Arial" panose="020B0604020202020204" pitchFamily="34" charset="0"/>
            </a:endParaRPr>
          </a:p>
          <a:p>
            <a:pPr marL="227965" indent="-227965"/>
            <a:r>
              <a:rPr lang="en-US" sz="2400" dirty="0">
                <a:latin typeface="Arial"/>
                <a:cs typeface="Arial"/>
              </a:rPr>
              <a:t>Sale of gas vehicles phased out by 2035</a:t>
            </a:r>
          </a:p>
          <a:p>
            <a:pPr marL="227965" indent="-227965"/>
            <a:r>
              <a:rPr lang="en-US" sz="2400" dirty="0">
                <a:latin typeface="Arial"/>
                <a:cs typeface="Arial"/>
              </a:rPr>
              <a:t>Pervasive issues</a:t>
            </a:r>
            <a:endParaRPr lang="en-US" sz="2400" dirty="0"/>
          </a:p>
          <a:p>
            <a:pPr marL="685154" lvl="1" indent="-227965"/>
            <a:r>
              <a:rPr lang="en-US" sz="2000" dirty="0">
                <a:latin typeface="Arial"/>
                <a:cs typeface="Arial"/>
              </a:rPr>
              <a:t>Costs of electrical upgrades</a:t>
            </a:r>
            <a:endParaRPr lang="en-US" sz="2000" dirty="0">
              <a:cs typeface="Arial" panose="020B0604020202020204" pitchFamily="34" charset="0"/>
            </a:endParaRPr>
          </a:p>
          <a:p>
            <a:pPr marL="685154" lvl="1" indent="-227965"/>
            <a:r>
              <a:rPr lang="en-US" sz="2000" dirty="0">
                <a:latin typeface="Arial"/>
                <a:cs typeface="Arial"/>
              </a:rPr>
              <a:t>Underserved multi-family housing occupants</a:t>
            </a:r>
          </a:p>
        </p:txBody>
      </p:sp>
      <p:sp>
        <p:nvSpPr>
          <p:cNvPr id="2" name="TextBox 1">
            <a:extLst>
              <a:ext uri="{FF2B5EF4-FFF2-40B4-BE49-F238E27FC236}">
                <a16:creationId xmlns:a16="http://schemas.microsoft.com/office/drawing/2014/main" id="{06BB7DF7-F13F-44C6-ABB5-2910E5C9F602}"/>
              </a:ext>
            </a:extLst>
          </p:cNvPr>
          <p:cNvSpPr txBox="1"/>
          <p:nvPr/>
        </p:nvSpPr>
        <p:spPr>
          <a:xfrm>
            <a:off x="-264739" y="6378303"/>
            <a:ext cx="47875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Sources: </a:t>
            </a:r>
            <a:r>
              <a:rPr lang="en-US" sz="1200" dirty="0">
                <a:hlinkClick r:id="rId4"/>
              </a:rPr>
              <a:t>California Energy Commission</a:t>
            </a:r>
            <a:r>
              <a:rPr lang="en-US" sz="1200" dirty="0"/>
              <a:t>, </a:t>
            </a:r>
            <a:r>
              <a:rPr lang="en-US" sz="1200" dirty="0">
                <a:hlinkClick r:id="rId5"/>
              </a:rPr>
              <a:t>EO N-79-20</a:t>
            </a:r>
            <a:endParaRPr lang="en-US" sz="1200">
              <a:cs typeface="Arial"/>
            </a:endParaRPr>
          </a:p>
        </p:txBody>
      </p:sp>
    </p:spTree>
    <p:extLst>
      <p:ext uri="{BB962C8B-B14F-4D97-AF65-F5344CB8AC3E}">
        <p14:creationId xmlns:p14="http://schemas.microsoft.com/office/powerpoint/2010/main" val="429060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683C86-235B-458F-96C4-B3C0285B61FE}"/>
              </a:ext>
            </a:extLst>
          </p:cNvPr>
          <p:cNvSpPr>
            <a:spLocks noGrp="1"/>
          </p:cNvSpPr>
          <p:nvPr>
            <p:ph type="body" sz="quarter" idx="10"/>
          </p:nvPr>
        </p:nvSpPr>
        <p:spPr/>
        <p:txBody>
          <a:bodyPr/>
          <a:lstStyle/>
          <a:p>
            <a:endParaRPr lang="en-US" dirty="0"/>
          </a:p>
        </p:txBody>
      </p:sp>
      <p:sp>
        <p:nvSpPr>
          <p:cNvPr id="11" name="TextBox 10">
            <a:extLst>
              <a:ext uri="{FF2B5EF4-FFF2-40B4-BE49-F238E27FC236}">
                <a16:creationId xmlns:a16="http://schemas.microsoft.com/office/drawing/2014/main" id="{10C98285-C9AD-4BAB-9C09-5808BACDF502}"/>
              </a:ext>
            </a:extLst>
          </p:cNvPr>
          <p:cNvSpPr txBox="1"/>
          <p:nvPr/>
        </p:nvSpPr>
        <p:spPr>
          <a:xfrm>
            <a:off x="609630" y="1446616"/>
            <a:ext cx="10820400" cy="510778"/>
          </a:xfrm>
          <a:prstGeom prst="roundRect">
            <a:avLst/>
          </a:prstGeom>
          <a:solidFill>
            <a:srgbClr val="E5DD14"/>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2400" b="1" dirty="0">
                <a:solidFill>
                  <a:srgbClr val="10AEBA"/>
                </a:solidFill>
              </a:rPr>
              <a:t>Non-profit, locally-led electricity providers</a:t>
            </a:r>
          </a:p>
        </p:txBody>
      </p:sp>
      <p:grpSp>
        <p:nvGrpSpPr>
          <p:cNvPr id="3" name="Group 2">
            <a:extLst>
              <a:ext uri="{FF2B5EF4-FFF2-40B4-BE49-F238E27FC236}">
                <a16:creationId xmlns:a16="http://schemas.microsoft.com/office/drawing/2014/main" id="{9511A9C9-E02E-41C9-84A2-D8438029D200}"/>
              </a:ext>
            </a:extLst>
          </p:cNvPr>
          <p:cNvGrpSpPr/>
          <p:nvPr/>
        </p:nvGrpSpPr>
        <p:grpSpPr>
          <a:xfrm>
            <a:off x="104775" y="2653839"/>
            <a:ext cx="11904910" cy="3640016"/>
            <a:chOff x="0" y="2663364"/>
            <a:chExt cx="11904910" cy="3640016"/>
          </a:xfrm>
        </p:grpSpPr>
        <p:pic>
          <p:nvPicPr>
            <p:cNvPr id="10" name="Picture 9">
              <a:extLst>
                <a:ext uri="{FF2B5EF4-FFF2-40B4-BE49-F238E27FC236}">
                  <a16:creationId xmlns:a16="http://schemas.microsoft.com/office/drawing/2014/main" id="{41E86654-C47E-4172-A1D5-0868071C81A5}"/>
                </a:ext>
              </a:extLst>
            </p:cNvPr>
            <p:cNvPicPr>
              <a:picLocks noChangeAspect="1"/>
            </p:cNvPicPr>
            <p:nvPr/>
          </p:nvPicPr>
          <p:blipFill>
            <a:blip r:embed="rId3"/>
            <a:stretch>
              <a:fillRect/>
            </a:stretch>
          </p:blipFill>
          <p:spPr>
            <a:xfrm>
              <a:off x="0" y="2663364"/>
              <a:ext cx="11904910" cy="3640016"/>
            </a:xfrm>
            <a:prstGeom prst="rect">
              <a:avLst/>
            </a:prstGeom>
          </p:spPr>
        </p:pic>
        <p:sp>
          <p:nvSpPr>
            <p:cNvPr id="2" name="Rectangle: Rounded Corners 1">
              <a:extLst>
                <a:ext uri="{FF2B5EF4-FFF2-40B4-BE49-F238E27FC236}">
                  <a16:creationId xmlns:a16="http://schemas.microsoft.com/office/drawing/2014/main" id="{B992FB6C-8F4F-4F2F-A36E-E8ED7ABBD69B}"/>
                </a:ext>
              </a:extLst>
            </p:cNvPr>
            <p:cNvSpPr/>
            <p:nvPr/>
          </p:nvSpPr>
          <p:spPr>
            <a:xfrm>
              <a:off x="173124" y="4937760"/>
              <a:ext cx="3436350" cy="40426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336E7B"/>
                  </a:solidFill>
                </a:rPr>
                <a:t>EBCE, PCE, SVCE</a:t>
              </a:r>
            </a:p>
          </p:txBody>
        </p:sp>
      </p:grpSp>
    </p:spTree>
    <p:extLst>
      <p:ext uri="{BB962C8B-B14F-4D97-AF65-F5344CB8AC3E}">
        <p14:creationId xmlns:p14="http://schemas.microsoft.com/office/powerpoint/2010/main" val="72764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0030A8-FD36-4EE7-970B-05E6BC67B32A}"/>
              </a:ext>
            </a:extLst>
          </p:cNvPr>
          <p:cNvSpPr>
            <a:spLocks noGrp="1"/>
          </p:cNvSpPr>
          <p:nvPr>
            <p:ph type="body" sz="quarter" idx="10"/>
          </p:nvPr>
        </p:nvSpPr>
        <p:spPr/>
        <p:txBody>
          <a:bodyPr vert="horz" lIns="91440" tIns="45720" rIns="91440" bIns="45720" rtlCol="0" anchor="t">
            <a:noAutofit/>
          </a:bodyPr>
          <a:lstStyle/>
          <a:p>
            <a:r>
              <a:rPr lang="en-US" sz="3600" dirty="0"/>
              <a:t>EV Charging Demand</a:t>
            </a:r>
            <a:endParaRPr lang="en-US"/>
          </a:p>
        </p:txBody>
      </p:sp>
      <p:pic>
        <p:nvPicPr>
          <p:cNvPr id="25" name="Picture 24">
            <a:extLst>
              <a:ext uri="{FF2B5EF4-FFF2-40B4-BE49-F238E27FC236}">
                <a16:creationId xmlns:a16="http://schemas.microsoft.com/office/drawing/2014/main" id="{93E83B58-582C-43EC-A5D8-5694EDB6EBB1}"/>
              </a:ext>
            </a:extLst>
          </p:cNvPr>
          <p:cNvPicPr>
            <a:picLocks noChangeAspect="1"/>
          </p:cNvPicPr>
          <p:nvPr/>
        </p:nvPicPr>
        <p:blipFill>
          <a:blip r:embed="rId3"/>
          <a:stretch>
            <a:fillRect/>
          </a:stretch>
        </p:blipFill>
        <p:spPr>
          <a:xfrm>
            <a:off x="1075083" y="1375748"/>
            <a:ext cx="8153400" cy="5143500"/>
          </a:xfrm>
          <a:prstGeom prst="rect">
            <a:avLst/>
          </a:prstGeom>
        </p:spPr>
      </p:pic>
      <p:sp>
        <p:nvSpPr>
          <p:cNvPr id="26" name="TextBox 25">
            <a:extLst>
              <a:ext uri="{FF2B5EF4-FFF2-40B4-BE49-F238E27FC236}">
                <a16:creationId xmlns:a16="http://schemas.microsoft.com/office/drawing/2014/main" id="{E7BFF59F-82EC-48D2-98F5-116D455B3277}"/>
              </a:ext>
            </a:extLst>
          </p:cNvPr>
          <p:cNvSpPr txBox="1"/>
          <p:nvPr/>
        </p:nvSpPr>
        <p:spPr>
          <a:xfrm>
            <a:off x="9541565" y="1808922"/>
            <a:ext cx="2017644" cy="923330"/>
          </a:xfrm>
          <a:prstGeom prst="rect">
            <a:avLst/>
          </a:prstGeom>
          <a:solidFill>
            <a:schemeClr val="accent6">
              <a:lumMod val="75000"/>
            </a:schemeClr>
          </a:solidFill>
        </p:spPr>
        <p:txBody>
          <a:bodyPr wrap="square" rtlCol="0">
            <a:spAutoFit/>
          </a:bodyPr>
          <a:lstStyle/>
          <a:p>
            <a:r>
              <a:rPr lang="en-US" b="1" dirty="0">
                <a:solidFill>
                  <a:schemeClr val="bg1"/>
                </a:solidFill>
              </a:rPr>
              <a:t>AB2127 Requirements by 2030</a:t>
            </a:r>
          </a:p>
        </p:txBody>
      </p:sp>
      <p:sp>
        <p:nvSpPr>
          <p:cNvPr id="27" name="TextBox 26">
            <a:extLst>
              <a:ext uri="{FF2B5EF4-FFF2-40B4-BE49-F238E27FC236}">
                <a16:creationId xmlns:a16="http://schemas.microsoft.com/office/drawing/2014/main" id="{6261E62E-DAA8-4F53-8FCB-40E680D7C435}"/>
              </a:ext>
            </a:extLst>
          </p:cNvPr>
          <p:cNvSpPr txBox="1"/>
          <p:nvPr/>
        </p:nvSpPr>
        <p:spPr>
          <a:xfrm>
            <a:off x="9541565" y="2762069"/>
            <a:ext cx="2017644" cy="646331"/>
          </a:xfrm>
          <a:prstGeom prst="rect">
            <a:avLst/>
          </a:prstGeom>
          <a:solidFill>
            <a:schemeClr val="tx2">
              <a:lumMod val="75000"/>
            </a:schemeClr>
          </a:solidFill>
        </p:spPr>
        <p:txBody>
          <a:bodyPr wrap="square" rtlCol="0">
            <a:spAutoFit/>
          </a:bodyPr>
          <a:lstStyle/>
          <a:p>
            <a:r>
              <a:rPr lang="en-US" b="1" dirty="0">
                <a:solidFill>
                  <a:schemeClr val="bg1"/>
                </a:solidFill>
              </a:rPr>
              <a:t>CARB Estimates for 2030</a:t>
            </a:r>
          </a:p>
        </p:txBody>
      </p:sp>
      <p:sp>
        <p:nvSpPr>
          <p:cNvPr id="28" name="Rectangle 27">
            <a:extLst>
              <a:ext uri="{FF2B5EF4-FFF2-40B4-BE49-F238E27FC236}">
                <a16:creationId xmlns:a16="http://schemas.microsoft.com/office/drawing/2014/main" id="{D22A3A42-F062-4FCA-AA4B-8B7A376A07ED}"/>
              </a:ext>
            </a:extLst>
          </p:cNvPr>
          <p:cNvSpPr/>
          <p:nvPr/>
        </p:nvSpPr>
        <p:spPr>
          <a:xfrm>
            <a:off x="1123208" y="2126974"/>
            <a:ext cx="7850256" cy="13020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22B5AB5-4722-4ED0-BDDF-17CC6CE87FBB}"/>
              </a:ext>
            </a:extLst>
          </p:cNvPr>
          <p:cNvSpPr txBox="1"/>
          <p:nvPr/>
        </p:nvSpPr>
        <p:spPr>
          <a:xfrm>
            <a:off x="1075083" y="6211471"/>
            <a:ext cx="4226615" cy="307777"/>
          </a:xfrm>
          <a:prstGeom prst="rect">
            <a:avLst/>
          </a:prstGeom>
          <a:solidFill>
            <a:schemeClr val="bg1"/>
          </a:solidFill>
        </p:spPr>
        <p:txBody>
          <a:bodyPr wrap="square">
            <a:spAutoFit/>
          </a:bodyPr>
          <a:lstStyle/>
          <a:p>
            <a:r>
              <a:rPr lang="en-US" sz="1400" b="0" i="0" dirty="0">
                <a:solidFill>
                  <a:srgbClr val="000000"/>
                </a:solidFill>
                <a:effectLst/>
                <a:latin typeface="Times New Roman" panose="02020603050405020304" pitchFamily="18" charset="0"/>
              </a:rPr>
              <a:t> Source: </a:t>
            </a:r>
            <a:r>
              <a:rPr lang="en-US" sz="1400" b="0" i="0" dirty="0">
                <a:solidFill>
                  <a:srgbClr val="000000"/>
                </a:solidFill>
                <a:effectLst/>
                <a:latin typeface="Times New Roman" panose="02020603050405020304" pitchFamily="18" charset="0"/>
                <a:hlinkClick r:id="rId4"/>
              </a:rPr>
              <a:t>CEC and NREL, AB2127 (2021)</a:t>
            </a:r>
            <a:endParaRPr lang="en-US" sz="1400" dirty="0"/>
          </a:p>
        </p:txBody>
      </p:sp>
    </p:spTree>
    <p:extLst>
      <p:ext uri="{BB962C8B-B14F-4D97-AF65-F5344CB8AC3E}">
        <p14:creationId xmlns:p14="http://schemas.microsoft.com/office/powerpoint/2010/main" val="3390119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screenshot of a cell phone&#10;&#10;Description generated with high confidence">
            <a:extLst>
              <a:ext uri="{FF2B5EF4-FFF2-40B4-BE49-F238E27FC236}">
                <a16:creationId xmlns:a16="http://schemas.microsoft.com/office/drawing/2014/main" id="{C1817E5B-D2F2-4A72-9337-AE100A4E34A2}"/>
              </a:ext>
            </a:extLst>
          </p:cNvPr>
          <p:cNvPicPr>
            <a:picLocks noChangeAspect="1"/>
          </p:cNvPicPr>
          <p:nvPr/>
        </p:nvPicPr>
        <p:blipFill>
          <a:blip r:embed="rId2"/>
          <a:stretch>
            <a:fillRect/>
          </a:stretch>
        </p:blipFill>
        <p:spPr>
          <a:xfrm>
            <a:off x="664067" y="1416157"/>
            <a:ext cx="7407130" cy="4444562"/>
          </a:xfrm>
          <a:prstGeom prst="rect">
            <a:avLst/>
          </a:prstGeom>
        </p:spPr>
      </p:pic>
      <p:sp>
        <p:nvSpPr>
          <p:cNvPr id="5" name="Subtitle 1">
            <a:extLst>
              <a:ext uri="{FF2B5EF4-FFF2-40B4-BE49-F238E27FC236}">
                <a16:creationId xmlns:a16="http://schemas.microsoft.com/office/drawing/2014/main" id="{81FD70F6-AC05-4C04-91AD-F433E0DD992E}"/>
              </a:ext>
            </a:extLst>
          </p:cNvPr>
          <p:cNvSpPr txBox="1">
            <a:spLocks/>
          </p:cNvSpPr>
          <p:nvPr/>
        </p:nvSpPr>
        <p:spPr>
          <a:xfrm>
            <a:off x="8394853" y="1520328"/>
            <a:ext cx="2980558" cy="48638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dirty="0">
                <a:cs typeface="Arial"/>
              </a:rPr>
              <a:t>Retrofit costs shown are “best case”</a:t>
            </a:r>
          </a:p>
          <a:p>
            <a:pPr marL="342900" indent="-342900"/>
            <a:r>
              <a:rPr lang="en-US" sz="2000" dirty="0">
                <a:cs typeface="Arial"/>
              </a:rPr>
              <a:t>Retrofit can be much higher</a:t>
            </a:r>
          </a:p>
          <a:p>
            <a:pPr marL="1028683" lvl="1" indent="-342900"/>
            <a:r>
              <a:rPr lang="en-US" sz="1800" dirty="0">
                <a:cs typeface="Arial"/>
              </a:rPr>
              <a:t>PG&amp;E retrofit 'cost-per-port’ </a:t>
            </a:r>
            <a:r>
              <a:rPr lang="en-US" sz="1800" dirty="0" err="1">
                <a:cs typeface="Arial"/>
              </a:rPr>
              <a:t>ave.</a:t>
            </a:r>
            <a:r>
              <a:rPr lang="en-US" sz="1800" dirty="0">
                <a:cs typeface="Arial"/>
              </a:rPr>
              <a:t> is $18,000</a:t>
            </a:r>
            <a:endParaRPr lang="en-US" sz="1800" dirty="0"/>
          </a:p>
          <a:p>
            <a:pPr marL="342900" indent="-342900"/>
            <a:r>
              <a:rPr lang="en-US" sz="2000" dirty="0"/>
              <a:t>Costs include wiring, switch gear, conduit, trenching, and secondary transformer</a:t>
            </a:r>
          </a:p>
          <a:p>
            <a:pPr marL="342900" indent="-342900"/>
            <a:endParaRPr lang="en-US" sz="2000" dirty="0">
              <a:cs typeface="Arial" panose="020B0604020202020204"/>
            </a:endParaRPr>
          </a:p>
        </p:txBody>
      </p:sp>
      <p:sp>
        <p:nvSpPr>
          <p:cNvPr id="6" name="TextBox 5">
            <a:extLst>
              <a:ext uri="{FF2B5EF4-FFF2-40B4-BE49-F238E27FC236}">
                <a16:creationId xmlns:a16="http://schemas.microsoft.com/office/drawing/2014/main" id="{D732B40C-595A-4015-8C27-2C1959F3E2C4}"/>
              </a:ext>
            </a:extLst>
          </p:cNvPr>
          <p:cNvSpPr txBox="1"/>
          <p:nvPr/>
        </p:nvSpPr>
        <p:spPr>
          <a:xfrm>
            <a:off x="881506" y="6291563"/>
            <a:ext cx="710572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mn-lt"/>
                <a:cs typeface="+mn-lt"/>
              </a:rPr>
              <a:t>Sources: 1) </a:t>
            </a:r>
            <a:r>
              <a:rPr lang="en-US" sz="1100" dirty="0">
                <a:ea typeface="+mn-lt"/>
                <a:cs typeface="+mn-lt"/>
                <a:hlinkClick r:id="rId3"/>
              </a:rPr>
              <a:t>Electric Vehicle Infrastructure Cost Analysis </a:t>
            </a:r>
            <a:r>
              <a:rPr lang="en-US" sz="1100" dirty="0">
                <a:ea typeface="+mn-lt"/>
                <a:cs typeface="+mn-lt"/>
              </a:rPr>
              <a:t>for PCE and SVCE</a:t>
            </a:r>
            <a:r>
              <a:rPr lang="en-US" sz="1100" dirty="0">
                <a:cs typeface="Arial"/>
              </a:rPr>
              <a:t> 2) </a:t>
            </a:r>
            <a:r>
              <a:rPr lang="en-US" sz="1100" dirty="0">
                <a:ea typeface="+mn-lt"/>
                <a:cs typeface="+mn-lt"/>
              </a:rPr>
              <a:t>Pacific Gas and Electric Company EV Charge Network Quarterly Report, Q2 2020</a:t>
            </a:r>
            <a:endParaRPr lang="en-US" dirty="0">
              <a:cs typeface="Arial"/>
            </a:endParaRPr>
          </a:p>
        </p:txBody>
      </p:sp>
      <p:sp>
        <p:nvSpPr>
          <p:cNvPr id="7" name="Text Placeholder 2">
            <a:extLst>
              <a:ext uri="{FF2B5EF4-FFF2-40B4-BE49-F238E27FC236}">
                <a16:creationId xmlns:a16="http://schemas.microsoft.com/office/drawing/2014/main" id="{49C6C789-9F03-441B-9DA4-A2DCA6C0CA26}"/>
              </a:ext>
            </a:extLst>
          </p:cNvPr>
          <p:cNvSpPr txBox="1">
            <a:spLocks/>
          </p:cNvSpPr>
          <p:nvPr/>
        </p:nvSpPr>
        <p:spPr>
          <a:xfrm>
            <a:off x="288511" y="238710"/>
            <a:ext cx="5807489" cy="6413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Cost-Benefit - Building</a:t>
            </a:r>
          </a:p>
        </p:txBody>
      </p:sp>
    </p:spTree>
    <p:extLst>
      <p:ext uri="{BB962C8B-B14F-4D97-AF65-F5344CB8AC3E}">
        <p14:creationId xmlns:p14="http://schemas.microsoft.com/office/powerpoint/2010/main" val="3005682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7035-F684-4B3E-AA65-75E4337F7996}"/>
              </a:ext>
            </a:extLst>
          </p:cNvPr>
          <p:cNvSpPr>
            <a:spLocks noGrp="1"/>
          </p:cNvSpPr>
          <p:nvPr>
            <p:ph type="ctrTitle"/>
          </p:nvPr>
        </p:nvSpPr>
        <p:spPr>
          <a:xfrm>
            <a:off x="249424" y="197542"/>
            <a:ext cx="11812027" cy="581824"/>
          </a:xfrm>
        </p:spPr>
        <p:txBody>
          <a:bodyPr>
            <a:normAutofit/>
          </a:bodyPr>
          <a:lstStyle/>
          <a:p>
            <a:r>
              <a:rPr lang="en-US" sz="3200" dirty="0">
                <a:solidFill>
                  <a:schemeClr val="bg1"/>
                </a:solidFill>
                <a:latin typeface="Arial"/>
                <a:cs typeface="Arial"/>
              </a:rPr>
              <a:t>Automatic Load Management</a:t>
            </a:r>
            <a:endParaRPr lang="en-US" sz="3200">
              <a:solidFill>
                <a:schemeClr val="bg1"/>
              </a:solidFill>
              <a:latin typeface="Arial"/>
              <a:ea typeface="Source Sans Pro"/>
              <a:cs typeface="Arial"/>
            </a:endParaRPr>
          </a:p>
        </p:txBody>
      </p:sp>
      <p:grpSp>
        <p:nvGrpSpPr>
          <p:cNvPr id="10" name="Group 9">
            <a:extLst>
              <a:ext uri="{FF2B5EF4-FFF2-40B4-BE49-F238E27FC236}">
                <a16:creationId xmlns:a16="http://schemas.microsoft.com/office/drawing/2014/main" id="{1DC36B8D-4461-4244-AAFE-669F76A40772}"/>
              </a:ext>
            </a:extLst>
          </p:cNvPr>
          <p:cNvGrpSpPr/>
          <p:nvPr/>
        </p:nvGrpSpPr>
        <p:grpSpPr>
          <a:xfrm>
            <a:off x="6252265" y="4636592"/>
            <a:ext cx="1077963" cy="1493903"/>
            <a:chOff x="542777" y="2567451"/>
            <a:chExt cx="1195754" cy="1806358"/>
          </a:xfrm>
        </p:grpSpPr>
        <p:pic>
          <p:nvPicPr>
            <p:cNvPr id="11" name="Picture 10" descr="Icon&#10;&#10;Description automatically generated">
              <a:extLst>
                <a:ext uri="{FF2B5EF4-FFF2-40B4-BE49-F238E27FC236}">
                  <a16:creationId xmlns:a16="http://schemas.microsoft.com/office/drawing/2014/main" id="{820AE7B9-127F-4A09-AA0F-08EEE2A5D717}"/>
                </a:ext>
              </a:extLst>
            </p:cNvPr>
            <p:cNvPicPr>
              <a:picLocks noChangeAspect="1"/>
            </p:cNvPicPr>
            <p:nvPr/>
          </p:nvPicPr>
          <p:blipFill>
            <a:blip r:embed="rId3"/>
            <a:stretch>
              <a:fillRect/>
            </a:stretch>
          </p:blipFill>
          <p:spPr>
            <a:xfrm>
              <a:off x="708814" y="2567451"/>
              <a:ext cx="1013739" cy="1359779"/>
            </a:xfrm>
            <a:prstGeom prst="rect">
              <a:avLst/>
            </a:prstGeom>
          </p:spPr>
        </p:pic>
        <p:sp>
          <p:nvSpPr>
            <p:cNvPr id="12" name="TextBox 11">
              <a:extLst>
                <a:ext uri="{FF2B5EF4-FFF2-40B4-BE49-F238E27FC236}">
                  <a16:creationId xmlns:a16="http://schemas.microsoft.com/office/drawing/2014/main" id="{6B709C8F-7B0D-4BAF-94A1-2372CC522A0C}"/>
                </a:ext>
              </a:extLst>
            </p:cNvPr>
            <p:cNvSpPr txBox="1"/>
            <p:nvPr/>
          </p:nvSpPr>
          <p:spPr>
            <a:xfrm>
              <a:off x="542777" y="3927230"/>
              <a:ext cx="1195754" cy="446579"/>
            </a:xfrm>
            <a:prstGeom prst="rect">
              <a:avLst/>
            </a:prstGeom>
            <a:noFill/>
          </p:spPr>
          <p:txBody>
            <a:bodyPr wrap="square" lIns="91440" tIns="45720" rIns="91440" bIns="45720" rtlCol="0" anchor="t">
              <a:spAutoFit/>
            </a:bodyPr>
            <a:lstStyle/>
            <a:p>
              <a:pPr algn="ctr"/>
              <a:r>
                <a:rPr lang="en-GB" b="1" dirty="0">
                  <a:solidFill>
                    <a:schemeClr val="accent1"/>
                  </a:solidFill>
                  <a:latin typeface="Arial"/>
                  <a:cs typeface="Arial"/>
                </a:rPr>
                <a:t>1.8kW</a:t>
              </a:r>
            </a:p>
          </p:txBody>
        </p:sp>
      </p:grpSp>
      <p:grpSp>
        <p:nvGrpSpPr>
          <p:cNvPr id="13" name="Group 12">
            <a:extLst>
              <a:ext uri="{FF2B5EF4-FFF2-40B4-BE49-F238E27FC236}">
                <a16:creationId xmlns:a16="http://schemas.microsoft.com/office/drawing/2014/main" id="{383981C9-43DF-45E6-9753-140CECD81E59}"/>
              </a:ext>
            </a:extLst>
          </p:cNvPr>
          <p:cNvGrpSpPr/>
          <p:nvPr/>
        </p:nvGrpSpPr>
        <p:grpSpPr>
          <a:xfrm>
            <a:off x="7297959" y="4633585"/>
            <a:ext cx="1077963" cy="1770902"/>
            <a:chOff x="542777" y="2567451"/>
            <a:chExt cx="1195754" cy="2141292"/>
          </a:xfrm>
        </p:grpSpPr>
        <p:pic>
          <p:nvPicPr>
            <p:cNvPr id="14" name="Picture 13" descr="Icon&#10;&#10;Description automatically generated">
              <a:extLst>
                <a:ext uri="{FF2B5EF4-FFF2-40B4-BE49-F238E27FC236}">
                  <a16:creationId xmlns:a16="http://schemas.microsoft.com/office/drawing/2014/main" id="{9D63FE2C-0F9B-48E9-B1F5-D693CA2469E9}"/>
                </a:ext>
              </a:extLst>
            </p:cNvPr>
            <p:cNvPicPr>
              <a:picLocks noChangeAspect="1"/>
            </p:cNvPicPr>
            <p:nvPr/>
          </p:nvPicPr>
          <p:blipFill>
            <a:blip r:embed="rId3"/>
            <a:stretch>
              <a:fillRect/>
            </a:stretch>
          </p:blipFill>
          <p:spPr>
            <a:xfrm>
              <a:off x="708814" y="2567451"/>
              <a:ext cx="1013739" cy="1359779"/>
            </a:xfrm>
            <a:prstGeom prst="rect">
              <a:avLst/>
            </a:prstGeom>
          </p:spPr>
        </p:pic>
        <p:sp>
          <p:nvSpPr>
            <p:cNvPr id="15" name="TextBox 14">
              <a:extLst>
                <a:ext uri="{FF2B5EF4-FFF2-40B4-BE49-F238E27FC236}">
                  <a16:creationId xmlns:a16="http://schemas.microsoft.com/office/drawing/2014/main" id="{A78336D8-485F-45B3-87BB-4E48D956F5F3}"/>
                </a:ext>
              </a:extLst>
            </p:cNvPr>
            <p:cNvSpPr txBox="1"/>
            <p:nvPr/>
          </p:nvSpPr>
          <p:spPr>
            <a:xfrm>
              <a:off x="542777" y="3927230"/>
              <a:ext cx="1195754" cy="781513"/>
            </a:xfrm>
            <a:prstGeom prst="rect">
              <a:avLst/>
            </a:prstGeom>
            <a:noFill/>
          </p:spPr>
          <p:txBody>
            <a:bodyPr wrap="square" lIns="91440" tIns="45720" rIns="91440" bIns="45720" rtlCol="0" anchor="t">
              <a:spAutoFit/>
            </a:bodyPr>
            <a:lstStyle/>
            <a:p>
              <a:pPr algn="ctr"/>
              <a:r>
                <a:rPr lang="en-GB" b="1" dirty="0">
                  <a:solidFill>
                    <a:schemeClr val="accent1"/>
                  </a:solidFill>
                  <a:latin typeface="Arial"/>
                  <a:cs typeface="Arial"/>
                </a:rPr>
                <a:t>1.8kW</a:t>
              </a:r>
              <a:endParaRPr lang="en-GB" dirty="0">
                <a:solidFill>
                  <a:schemeClr val="accent1"/>
                </a:solidFill>
                <a:latin typeface="Arial"/>
                <a:ea typeface="+mn-lt"/>
                <a:cs typeface="Arial"/>
              </a:endParaRPr>
            </a:p>
            <a:p>
              <a:pPr algn="ctr"/>
              <a:endParaRPr lang="en-GB" b="1" dirty="0">
                <a:solidFill>
                  <a:srgbClr val="2B5FAC"/>
                </a:solidFill>
                <a:latin typeface="Century Gothic" panose="020B0502020202020204" pitchFamily="34" charset="0"/>
              </a:endParaRPr>
            </a:p>
          </p:txBody>
        </p:sp>
      </p:grpSp>
      <p:grpSp>
        <p:nvGrpSpPr>
          <p:cNvPr id="16" name="Group 15">
            <a:extLst>
              <a:ext uri="{FF2B5EF4-FFF2-40B4-BE49-F238E27FC236}">
                <a16:creationId xmlns:a16="http://schemas.microsoft.com/office/drawing/2014/main" id="{C0326816-361A-4826-AB54-F1863875A18D}"/>
              </a:ext>
            </a:extLst>
          </p:cNvPr>
          <p:cNvGrpSpPr/>
          <p:nvPr/>
        </p:nvGrpSpPr>
        <p:grpSpPr>
          <a:xfrm>
            <a:off x="8347172" y="4633585"/>
            <a:ext cx="1077963" cy="1770902"/>
            <a:chOff x="542777" y="2567451"/>
            <a:chExt cx="1195754" cy="2141292"/>
          </a:xfrm>
        </p:grpSpPr>
        <p:pic>
          <p:nvPicPr>
            <p:cNvPr id="17" name="Picture 16" descr="Icon&#10;&#10;Description automatically generated">
              <a:extLst>
                <a:ext uri="{FF2B5EF4-FFF2-40B4-BE49-F238E27FC236}">
                  <a16:creationId xmlns:a16="http://schemas.microsoft.com/office/drawing/2014/main" id="{1A560977-EC66-47A2-BC7A-E28299BCE9C8}"/>
                </a:ext>
              </a:extLst>
            </p:cNvPr>
            <p:cNvPicPr>
              <a:picLocks noChangeAspect="1"/>
            </p:cNvPicPr>
            <p:nvPr/>
          </p:nvPicPr>
          <p:blipFill>
            <a:blip r:embed="rId3"/>
            <a:stretch>
              <a:fillRect/>
            </a:stretch>
          </p:blipFill>
          <p:spPr>
            <a:xfrm>
              <a:off x="708814" y="2567451"/>
              <a:ext cx="1013739" cy="1359779"/>
            </a:xfrm>
            <a:prstGeom prst="rect">
              <a:avLst/>
            </a:prstGeom>
          </p:spPr>
        </p:pic>
        <p:sp>
          <p:nvSpPr>
            <p:cNvPr id="18" name="TextBox 17">
              <a:extLst>
                <a:ext uri="{FF2B5EF4-FFF2-40B4-BE49-F238E27FC236}">
                  <a16:creationId xmlns:a16="http://schemas.microsoft.com/office/drawing/2014/main" id="{9676A0C0-E3F0-45CF-B715-14E7219E0698}"/>
                </a:ext>
              </a:extLst>
            </p:cNvPr>
            <p:cNvSpPr txBox="1"/>
            <p:nvPr/>
          </p:nvSpPr>
          <p:spPr>
            <a:xfrm>
              <a:off x="542777" y="3927230"/>
              <a:ext cx="1195754" cy="781513"/>
            </a:xfrm>
            <a:prstGeom prst="rect">
              <a:avLst/>
            </a:prstGeom>
            <a:noFill/>
          </p:spPr>
          <p:txBody>
            <a:bodyPr wrap="square" lIns="91440" tIns="45720" rIns="91440" bIns="45720" rtlCol="0" anchor="t">
              <a:spAutoFit/>
            </a:bodyPr>
            <a:lstStyle/>
            <a:p>
              <a:pPr algn="ctr"/>
              <a:r>
                <a:rPr lang="en-GB" b="1" dirty="0">
                  <a:solidFill>
                    <a:schemeClr val="accent1"/>
                  </a:solidFill>
                  <a:latin typeface="Arial"/>
                  <a:cs typeface="Arial"/>
                </a:rPr>
                <a:t>1.8kW</a:t>
              </a:r>
              <a:endParaRPr lang="en-GB">
                <a:solidFill>
                  <a:schemeClr val="accent1"/>
                </a:solidFill>
                <a:ea typeface="+mn-lt"/>
                <a:cs typeface="+mn-lt"/>
              </a:endParaRPr>
            </a:p>
            <a:p>
              <a:pPr algn="ctr"/>
              <a:endParaRPr lang="en-GB" b="1" dirty="0">
                <a:solidFill>
                  <a:srgbClr val="2B5FAC"/>
                </a:solidFill>
                <a:latin typeface="Century Gothic" panose="020B0502020202020204" pitchFamily="34" charset="0"/>
              </a:endParaRPr>
            </a:p>
          </p:txBody>
        </p:sp>
      </p:grpSp>
      <p:grpSp>
        <p:nvGrpSpPr>
          <p:cNvPr id="19" name="Group 18">
            <a:extLst>
              <a:ext uri="{FF2B5EF4-FFF2-40B4-BE49-F238E27FC236}">
                <a16:creationId xmlns:a16="http://schemas.microsoft.com/office/drawing/2014/main" id="{DA7683BE-9651-4562-AAC6-6870585296AB}"/>
              </a:ext>
            </a:extLst>
          </p:cNvPr>
          <p:cNvGrpSpPr/>
          <p:nvPr/>
        </p:nvGrpSpPr>
        <p:grpSpPr>
          <a:xfrm>
            <a:off x="9389347" y="4636592"/>
            <a:ext cx="1077963" cy="1770902"/>
            <a:chOff x="542777" y="2567451"/>
            <a:chExt cx="1195754" cy="2141292"/>
          </a:xfrm>
        </p:grpSpPr>
        <p:pic>
          <p:nvPicPr>
            <p:cNvPr id="20" name="Picture 19" descr="Icon&#10;&#10;Description automatically generated">
              <a:extLst>
                <a:ext uri="{FF2B5EF4-FFF2-40B4-BE49-F238E27FC236}">
                  <a16:creationId xmlns:a16="http://schemas.microsoft.com/office/drawing/2014/main" id="{29FC2CBB-6D9E-483C-9A9D-589585A8AD99}"/>
                </a:ext>
              </a:extLst>
            </p:cNvPr>
            <p:cNvPicPr>
              <a:picLocks noChangeAspect="1"/>
            </p:cNvPicPr>
            <p:nvPr/>
          </p:nvPicPr>
          <p:blipFill>
            <a:blip r:embed="rId3"/>
            <a:stretch>
              <a:fillRect/>
            </a:stretch>
          </p:blipFill>
          <p:spPr>
            <a:xfrm>
              <a:off x="708814" y="2567451"/>
              <a:ext cx="1013739" cy="1359779"/>
            </a:xfrm>
            <a:prstGeom prst="rect">
              <a:avLst/>
            </a:prstGeom>
          </p:spPr>
        </p:pic>
        <p:sp>
          <p:nvSpPr>
            <p:cNvPr id="21" name="TextBox 20">
              <a:extLst>
                <a:ext uri="{FF2B5EF4-FFF2-40B4-BE49-F238E27FC236}">
                  <a16:creationId xmlns:a16="http://schemas.microsoft.com/office/drawing/2014/main" id="{72017AE1-4929-43DB-A2A4-139132294F14}"/>
                </a:ext>
              </a:extLst>
            </p:cNvPr>
            <p:cNvSpPr txBox="1"/>
            <p:nvPr/>
          </p:nvSpPr>
          <p:spPr>
            <a:xfrm>
              <a:off x="542777" y="3927230"/>
              <a:ext cx="1195754" cy="781513"/>
            </a:xfrm>
            <a:prstGeom prst="rect">
              <a:avLst/>
            </a:prstGeom>
            <a:noFill/>
          </p:spPr>
          <p:txBody>
            <a:bodyPr wrap="square" lIns="91440" tIns="45720" rIns="91440" bIns="45720" rtlCol="0" anchor="t">
              <a:spAutoFit/>
            </a:bodyPr>
            <a:lstStyle/>
            <a:p>
              <a:pPr algn="ctr"/>
              <a:r>
                <a:rPr lang="en-GB" b="1" dirty="0">
                  <a:solidFill>
                    <a:schemeClr val="accent1"/>
                  </a:solidFill>
                  <a:latin typeface="Arial"/>
                  <a:cs typeface="Arial"/>
                </a:rPr>
                <a:t>1.8kW</a:t>
              </a:r>
              <a:endParaRPr lang="en-GB">
                <a:solidFill>
                  <a:schemeClr val="accent1"/>
                </a:solidFill>
                <a:ea typeface="+mn-lt"/>
                <a:cs typeface="+mn-lt"/>
              </a:endParaRPr>
            </a:p>
            <a:p>
              <a:pPr algn="ctr"/>
              <a:endParaRPr lang="en-GB" b="1" dirty="0">
                <a:solidFill>
                  <a:srgbClr val="2B5FAC"/>
                </a:solidFill>
                <a:latin typeface="Century Gothic" panose="020B0502020202020204" pitchFamily="34" charset="0"/>
              </a:endParaRPr>
            </a:p>
          </p:txBody>
        </p:sp>
      </p:grpSp>
      <p:grpSp>
        <p:nvGrpSpPr>
          <p:cNvPr id="22" name="Group 21">
            <a:extLst>
              <a:ext uri="{FF2B5EF4-FFF2-40B4-BE49-F238E27FC236}">
                <a16:creationId xmlns:a16="http://schemas.microsoft.com/office/drawing/2014/main" id="{F641ED28-7CAA-47A1-B159-6A63FE1D389A}"/>
              </a:ext>
            </a:extLst>
          </p:cNvPr>
          <p:cNvGrpSpPr/>
          <p:nvPr/>
        </p:nvGrpSpPr>
        <p:grpSpPr>
          <a:xfrm>
            <a:off x="6252265" y="3135355"/>
            <a:ext cx="1077963" cy="1493903"/>
            <a:chOff x="542777" y="2567451"/>
            <a:chExt cx="1195754" cy="1806358"/>
          </a:xfrm>
        </p:grpSpPr>
        <p:pic>
          <p:nvPicPr>
            <p:cNvPr id="23" name="Picture 22" descr="Icon&#10;&#10;Description automatically generated">
              <a:extLst>
                <a:ext uri="{FF2B5EF4-FFF2-40B4-BE49-F238E27FC236}">
                  <a16:creationId xmlns:a16="http://schemas.microsoft.com/office/drawing/2014/main" id="{F5F8E643-7199-4CB1-8A88-F640334A9470}"/>
                </a:ext>
              </a:extLst>
            </p:cNvPr>
            <p:cNvPicPr>
              <a:picLocks noChangeAspect="1"/>
            </p:cNvPicPr>
            <p:nvPr/>
          </p:nvPicPr>
          <p:blipFill>
            <a:blip r:embed="rId3"/>
            <a:stretch>
              <a:fillRect/>
            </a:stretch>
          </p:blipFill>
          <p:spPr>
            <a:xfrm>
              <a:off x="708814" y="2567451"/>
              <a:ext cx="1013739" cy="1359779"/>
            </a:xfrm>
            <a:prstGeom prst="rect">
              <a:avLst/>
            </a:prstGeom>
          </p:spPr>
        </p:pic>
        <p:sp>
          <p:nvSpPr>
            <p:cNvPr id="24" name="TextBox 23">
              <a:extLst>
                <a:ext uri="{FF2B5EF4-FFF2-40B4-BE49-F238E27FC236}">
                  <a16:creationId xmlns:a16="http://schemas.microsoft.com/office/drawing/2014/main" id="{7233EE3C-4652-47B1-BA59-B57AC80411AD}"/>
                </a:ext>
              </a:extLst>
            </p:cNvPr>
            <p:cNvSpPr txBox="1"/>
            <p:nvPr/>
          </p:nvSpPr>
          <p:spPr>
            <a:xfrm>
              <a:off x="542777" y="3927230"/>
              <a:ext cx="1195754" cy="446579"/>
            </a:xfrm>
            <a:prstGeom prst="rect">
              <a:avLst/>
            </a:prstGeom>
            <a:noFill/>
          </p:spPr>
          <p:txBody>
            <a:bodyPr wrap="square" lIns="91440" tIns="45720" rIns="91440" bIns="45720" rtlCol="0" anchor="t">
              <a:spAutoFit/>
            </a:bodyPr>
            <a:lstStyle/>
            <a:p>
              <a:pPr algn="ctr"/>
              <a:r>
                <a:rPr lang="en-GB" b="1" dirty="0">
                  <a:solidFill>
                    <a:schemeClr val="accent1"/>
                  </a:solidFill>
                  <a:latin typeface="Arial"/>
                  <a:cs typeface="Arial"/>
                </a:rPr>
                <a:t>3.6kW</a:t>
              </a:r>
            </a:p>
          </p:txBody>
        </p:sp>
      </p:grpSp>
      <p:grpSp>
        <p:nvGrpSpPr>
          <p:cNvPr id="25" name="Group 24">
            <a:extLst>
              <a:ext uri="{FF2B5EF4-FFF2-40B4-BE49-F238E27FC236}">
                <a16:creationId xmlns:a16="http://schemas.microsoft.com/office/drawing/2014/main" id="{15D37224-ADB2-4749-812A-2184ED518798}"/>
              </a:ext>
            </a:extLst>
          </p:cNvPr>
          <p:cNvGrpSpPr/>
          <p:nvPr/>
        </p:nvGrpSpPr>
        <p:grpSpPr>
          <a:xfrm>
            <a:off x="7297959" y="3132348"/>
            <a:ext cx="1077963" cy="1493903"/>
            <a:chOff x="542777" y="2567451"/>
            <a:chExt cx="1195754" cy="1806358"/>
          </a:xfrm>
        </p:grpSpPr>
        <p:pic>
          <p:nvPicPr>
            <p:cNvPr id="26" name="Picture 25" descr="Icon&#10;&#10;Description automatically generated">
              <a:extLst>
                <a:ext uri="{FF2B5EF4-FFF2-40B4-BE49-F238E27FC236}">
                  <a16:creationId xmlns:a16="http://schemas.microsoft.com/office/drawing/2014/main" id="{DE3938CC-B26D-42D1-9149-2FE73E941424}"/>
                </a:ext>
              </a:extLst>
            </p:cNvPr>
            <p:cNvPicPr>
              <a:picLocks noChangeAspect="1"/>
            </p:cNvPicPr>
            <p:nvPr/>
          </p:nvPicPr>
          <p:blipFill>
            <a:blip r:embed="rId3"/>
            <a:stretch>
              <a:fillRect/>
            </a:stretch>
          </p:blipFill>
          <p:spPr>
            <a:xfrm>
              <a:off x="708814" y="2567451"/>
              <a:ext cx="1013739" cy="1359779"/>
            </a:xfrm>
            <a:prstGeom prst="rect">
              <a:avLst/>
            </a:prstGeom>
          </p:spPr>
        </p:pic>
        <p:sp>
          <p:nvSpPr>
            <p:cNvPr id="27" name="TextBox 26">
              <a:extLst>
                <a:ext uri="{FF2B5EF4-FFF2-40B4-BE49-F238E27FC236}">
                  <a16:creationId xmlns:a16="http://schemas.microsoft.com/office/drawing/2014/main" id="{E9B0683A-8098-4FF6-886F-0A36125BC022}"/>
                </a:ext>
              </a:extLst>
            </p:cNvPr>
            <p:cNvSpPr txBox="1"/>
            <p:nvPr/>
          </p:nvSpPr>
          <p:spPr>
            <a:xfrm>
              <a:off x="542777" y="3927230"/>
              <a:ext cx="1195754" cy="446579"/>
            </a:xfrm>
            <a:prstGeom prst="rect">
              <a:avLst/>
            </a:prstGeom>
            <a:noFill/>
          </p:spPr>
          <p:txBody>
            <a:bodyPr wrap="square" lIns="91440" tIns="45720" rIns="91440" bIns="45720" rtlCol="0" anchor="t">
              <a:spAutoFit/>
            </a:bodyPr>
            <a:lstStyle/>
            <a:p>
              <a:pPr algn="ctr"/>
              <a:r>
                <a:rPr lang="en-GB" b="1" dirty="0">
                  <a:solidFill>
                    <a:schemeClr val="accent1"/>
                  </a:solidFill>
                  <a:latin typeface="Arial"/>
                  <a:cs typeface="Arial"/>
                </a:rPr>
                <a:t>3.6kW</a:t>
              </a:r>
            </a:p>
          </p:txBody>
        </p:sp>
      </p:grpSp>
      <p:grpSp>
        <p:nvGrpSpPr>
          <p:cNvPr id="28" name="Group 27">
            <a:extLst>
              <a:ext uri="{FF2B5EF4-FFF2-40B4-BE49-F238E27FC236}">
                <a16:creationId xmlns:a16="http://schemas.microsoft.com/office/drawing/2014/main" id="{E00732D2-796A-4B00-BE53-6189874405EC}"/>
              </a:ext>
            </a:extLst>
          </p:cNvPr>
          <p:cNvGrpSpPr/>
          <p:nvPr/>
        </p:nvGrpSpPr>
        <p:grpSpPr>
          <a:xfrm>
            <a:off x="6252265" y="1628860"/>
            <a:ext cx="1077963" cy="1493903"/>
            <a:chOff x="542777" y="2567451"/>
            <a:chExt cx="1195754" cy="1806358"/>
          </a:xfrm>
        </p:grpSpPr>
        <p:pic>
          <p:nvPicPr>
            <p:cNvPr id="29" name="Picture 28" descr="Icon&#10;&#10;Description automatically generated">
              <a:extLst>
                <a:ext uri="{FF2B5EF4-FFF2-40B4-BE49-F238E27FC236}">
                  <a16:creationId xmlns:a16="http://schemas.microsoft.com/office/drawing/2014/main" id="{40C97232-7DA1-46C4-93BE-A559D0036151}"/>
                </a:ext>
              </a:extLst>
            </p:cNvPr>
            <p:cNvPicPr>
              <a:picLocks noChangeAspect="1"/>
            </p:cNvPicPr>
            <p:nvPr/>
          </p:nvPicPr>
          <p:blipFill>
            <a:blip r:embed="rId3"/>
            <a:stretch>
              <a:fillRect/>
            </a:stretch>
          </p:blipFill>
          <p:spPr>
            <a:xfrm>
              <a:off x="708814" y="2567451"/>
              <a:ext cx="1013739" cy="1359779"/>
            </a:xfrm>
            <a:prstGeom prst="rect">
              <a:avLst/>
            </a:prstGeom>
          </p:spPr>
        </p:pic>
        <p:sp>
          <p:nvSpPr>
            <p:cNvPr id="30" name="TextBox 29">
              <a:extLst>
                <a:ext uri="{FF2B5EF4-FFF2-40B4-BE49-F238E27FC236}">
                  <a16:creationId xmlns:a16="http://schemas.microsoft.com/office/drawing/2014/main" id="{CE406753-B209-4ADB-A51E-F2D1187146FC}"/>
                </a:ext>
              </a:extLst>
            </p:cNvPr>
            <p:cNvSpPr txBox="1"/>
            <p:nvPr/>
          </p:nvSpPr>
          <p:spPr>
            <a:xfrm>
              <a:off x="542777" y="3927230"/>
              <a:ext cx="1195754" cy="446579"/>
            </a:xfrm>
            <a:prstGeom prst="rect">
              <a:avLst/>
            </a:prstGeom>
            <a:noFill/>
          </p:spPr>
          <p:txBody>
            <a:bodyPr wrap="square" lIns="91440" tIns="45720" rIns="91440" bIns="45720" rtlCol="0" anchor="t">
              <a:spAutoFit/>
            </a:bodyPr>
            <a:lstStyle/>
            <a:p>
              <a:pPr algn="ctr"/>
              <a:r>
                <a:rPr lang="en-GB" b="1" dirty="0">
                  <a:solidFill>
                    <a:schemeClr val="accent1"/>
                  </a:solidFill>
                  <a:latin typeface="Arial"/>
                  <a:cs typeface="Arial"/>
                </a:rPr>
                <a:t>7.2kW</a:t>
              </a:r>
            </a:p>
          </p:txBody>
        </p:sp>
      </p:grpSp>
      <p:grpSp>
        <p:nvGrpSpPr>
          <p:cNvPr id="31" name="Group 30">
            <a:extLst>
              <a:ext uri="{FF2B5EF4-FFF2-40B4-BE49-F238E27FC236}">
                <a16:creationId xmlns:a16="http://schemas.microsoft.com/office/drawing/2014/main" id="{8A3E7855-06FE-4CE7-91A8-886AD446EFB8}"/>
              </a:ext>
            </a:extLst>
          </p:cNvPr>
          <p:cNvGrpSpPr/>
          <p:nvPr/>
        </p:nvGrpSpPr>
        <p:grpSpPr>
          <a:xfrm>
            <a:off x="7297959" y="1625853"/>
            <a:ext cx="1077963" cy="1469281"/>
            <a:chOff x="542777" y="2567451"/>
            <a:chExt cx="1195754" cy="1776586"/>
          </a:xfrm>
          <a:noFill/>
        </p:grpSpPr>
        <p:pic>
          <p:nvPicPr>
            <p:cNvPr id="32" name="Picture 31" descr="Icon&#10;&#10;Description automatically generated">
              <a:extLst>
                <a:ext uri="{FF2B5EF4-FFF2-40B4-BE49-F238E27FC236}">
                  <a16:creationId xmlns:a16="http://schemas.microsoft.com/office/drawing/2014/main" id="{5DEFE58A-C659-45A1-A749-638EE635A32C}"/>
                </a:ext>
              </a:extLst>
            </p:cNvPr>
            <p:cNvPicPr>
              <a:picLocks noChangeAspect="1"/>
            </p:cNvPicPr>
            <p:nvPr/>
          </p:nvPicPr>
          <p:blipFill>
            <a:blip r:embed="rId4"/>
            <a:stretch>
              <a:fillRect/>
            </a:stretch>
          </p:blipFill>
          <p:spPr>
            <a:xfrm>
              <a:off x="708814" y="2567451"/>
              <a:ext cx="1013739" cy="1359779"/>
            </a:xfrm>
            <a:prstGeom prst="rect">
              <a:avLst/>
            </a:prstGeom>
            <a:grpFill/>
            <a:ln>
              <a:noFill/>
            </a:ln>
          </p:spPr>
        </p:pic>
        <p:sp>
          <p:nvSpPr>
            <p:cNvPr id="33" name="TextBox 32">
              <a:extLst>
                <a:ext uri="{FF2B5EF4-FFF2-40B4-BE49-F238E27FC236}">
                  <a16:creationId xmlns:a16="http://schemas.microsoft.com/office/drawing/2014/main" id="{CE624B9F-9E6F-4815-8268-4E21BB647743}"/>
                </a:ext>
              </a:extLst>
            </p:cNvPr>
            <p:cNvSpPr txBox="1"/>
            <p:nvPr/>
          </p:nvSpPr>
          <p:spPr>
            <a:xfrm>
              <a:off x="542777" y="3927230"/>
              <a:ext cx="1195754" cy="416807"/>
            </a:xfrm>
            <a:prstGeom prst="rect">
              <a:avLst/>
            </a:prstGeom>
            <a:grpFill/>
          </p:spPr>
          <p:txBody>
            <a:bodyPr wrap="square" rtlCol="0">
              <a:spAutoFit/>
            </a:bodyPr>
            <a:lstStyle/>
            <a:p>
              <a:pPr algn="ctr"/>
              <a:endParaRPr lang="en-GB" b="1">
                <a:solidFill>
                  <a:srgbClr val="ABB1AA"/>
                </a:solidFill>
                <a:latin typeface="Century Gothic" panose="020B0502020202020204" pitchFamily="34" charset="0"/>
              </a:endParaRPr>
            </a:p>
          </p:txBody>
        </p:sp>
      </p:grpSp>
      <p:grpSp>
        <p:nvGrpSpPr>
          <p:cNvPr id="34" name="Group 33">
            <a:extLst>
              <a:ext uri="{FF2B5EF4-FFF2-40B4-BE49-F238E27FC236}">
                <a16:creationId xmlns:a16="http://schemas.microsoft.com/office/drawing/2014/main" id="{1F2F7708-ED9E-4D1F-A02F-EDDE9347E2FF}"/>
              </a:ext>
            </a:extLst>
          </p:cNvPr>
          <p:cNvGrpSpPr/>
          <p:nvPr/>
        </p:nvGrpSpPr>
        <p:grpSpPr>
          <a:xfrm>
            <a:off x="8383852" y="1625853"/>
            <a:ext cx="1077963" cy="1469281"/>
            <a:chOff x="542777" y="2567451"/>
            <a:chExt cx="1195754" cy="1776586"/>
          </a:xfrm>
          <a:noFill/>
        </p:grpSpPr>
        <p:pic>
          <p:nvPicPr>
            <p:cNvPr id="35" name="Picture 34" descr="Icon&#10;&#10;Description automatically generated">
              <a:extLst>
                <a:ext uri="{FF2B5EF4-FFF2-40B4-BE49-F238E27FC236}">
                  <a16:creationId xmlns:a16="http://schemas.microsoft.com/office/drawing/2014/main" id="{678D84F9-AD37-4CDD-A1A6-6D555D1EAB1B}"/>
                </a:ext>
              </a:extLst>
            </p:cNvPr>
            <p:cNvPicPr>
              <a:picLocks noChangeAspect="1"/>
            </p:cNvPicPr>
            <p:nvPr/>
          </p:nvPicPr>
          <p:blipFill>
            <a:blip r:embed="rId4"/>
            <a:stretch>
              <a:fillRect/>
            </a:stretch>
          </p:blipFill>
          <p:spPr>
            <a:xfrm>
              <a:off x="708814" y="2567451"/>
              <a:ext cx="1013739" cy="1359779"/>
            </a:xfrm>
            <a:prstGeom prst="rect">
              <a:avLst/>
            </a:prstGeom>
            <a:grpFill/>
          </p:spPr>
        </p:pic>
        <p:sp>
          <p:nvSpPr>
            <p:cNvPr id="36" name="TextBox 35">
              <a:extLst>
                <a:ext uri="{FF2B5EF4-FFF2-40B4-BE49-F238E27FC236}">
                  <a16:creationId xmlns:a16="http://schemas.microsoft.com/office/drawing/2014/main" id="{03E163E9-675B-4B4B-9D5C-EE2B00E7112B}"/>
                </a:ext>
              </a:extLst>
            </p:cNvPr>
            <p:cNvSpPr txBox="1"/>
            <p:nvPr/>
          </p:nvSpPr>
          <p:spPr>
            <a:xfrm>
              <a:off x="542777" y="3927230"/>
              <a:ext cx="1195754" cy="416807"/>
            </a:xfrm>
            <a:prstGeom prst="rect">
              <a:avLst/>
            </a:prstGeom>
            <a:grpFill/>
          </p:spPr>
          <p:txBody>
            <a:bodyPr wrap="square" rtlCol="0">
              <a:spAutoFit/>
            </a:bodyPr>
            <a:lstStyle/>
            <a:p>
              <a:pPr algn="ctr"/>
              <a:endParaRPr lang="en-GB" b="1">
                <a:solidFill>
                  <a:srgbClr val="ABB1AA"/>
                </a:solidFill>
                <a:latin typeface="Century Gothic" panose="020B0502020202020204" pitchFamily="34" charset="0"/>
              </a:endParaRPr>
            </a:p>
          </p:txBody>
        </p:sp>
      </p:grpSp>
      <p:grpSp>
        <p:nvGrpSpPr>
          <p:cNvPr id="37" name="Group 36">
            <a:extLst>
              <a:ext uri="{FF2B5EF4-FFF2-40B4-BE49-F238E27FC236}">
                <a16:creationId xmlns:a16="http://schemas.microsoft.com/office/drawing/2014/main" id="{71EB7FC1-E21B-4382-A49B-F0605C2BAC1E}"/>
              </a:ext>
            </a:extLst>
          </p:cNvPr>
          <p:cNvGrpSpPr/>
          <p:nvPr/>
        </p:nvGrpSpPr>
        <p:grpSpPr>
          <a:xfrm>
            <a:off x="9436902" y="1625853"/>
            <a:ext cx="1077963" cy="1469281"/>
            <a:chOff x="542777" y="2567451"/>
            <a:chExt cx="1195754" cy="1776586"/>
          </a:xfrm>
          <a:noFill/>
        </p:grpSpPr>
        <p:pic>
          <p:nvPicPr>
            <p:cNvPr id="38" name="Picture 37" descr="Icon&#10;&#10;Description automatically generated">
              <a:extLst>
                <a:ext uri="{FF2B5EF4-FFF2-40B4-BE49-F238E27FC236}">
                  <a16:creationId xmlns:a16="http://schemas.microsoft.com/office/drawing/2014/main" id="{A73A3693-8C8B-4678-BB6D-F09C572B05A5}"/>
                </a:ext>
              </a:extLst>
            </p:cNvPr>
            <p:cNvPicPr>
              <a:picLocks noChangeAspect="1"/>
            </p:cNvPicPr>
            <p:nvPr/>
          </p:nvPicPr>
          <p:blipFill>
            <a:blip r:embed="rId4"/>
            <a:stretch>
              <a:fillRect/>
            </a:stretch>
          </p:blipFill>
          <p:spPr>
            <a:xfrm>
              <a:off x="708814" y="2567451"/>
              <a:ext cx="1013739" cy="1359779"/>
            </a:xfrm>
            <a:prstGeom prst="rect">
              <a:avLst/>
            </a:prstGeom>
            <a:grpFill/>
          </p:spPr>
        </p:pic>
        <p:sp>
          <p:nvSpPr>
            <p:cNvPr id="39" name="TextBox 38">
              <a:extLst>
                <a:ext uri="{FF2B5EF4-FFF2-40B4-BE49-F238E27FC236}">
                  <a16:creationId xmlns:a16="http://schemas.microsoft.com/office/drawing/2014/main" id="{8980598A-6B4E-4024-AA64-FD5412350A29}"/>
                </a:ext>
              </a:extLst>
            </p:cNvPr>
            <p:cNvSpPr txBox="1"/>
            <p:nvPr/>
          </p:nvSpPr>
          <p:spPr>
            <a:xfrm>
              <a:off x="542777" y="3927230"/>
              <a:ext cx="1195754" cy="416807"/>
            </a:xfrm>
            <a:prstGeom prst="rect">
              <a:avLst/>
            </a:prstGeom>
            <a:grpFill/>
          </p:spPr>
          <p:txBody>
            <a:bodyPr wrap="square" rtlCol="0">
              <a:spAutoFit/>
            </a:bodyPr>
            <a:lstStyle/>
            <a:p>
              <a:pPr algn="ctr"/>
              <a:endParaRPr lang="en-GB" b="1">
                <a:solidFill>
                  <a:srgbClr val="ABB1AA"/>
                </a:solidFill>
                <a:latin typeface="Century Gothic" panose="020B0502020202020204" pitchFamily="34" charset="0"/>
              </a:endParaRPr>
            </a:p>
          </p:txBody>
        </p:sp>
      </p:grpSp>
      <p:grpSp>
        <p:nvGrpSpPr>
          <p:cNvPr id="40" name="Group 39">
            <a:extLst>
              <a:ext uri="{FF2B5EF4-FFF2-40B4-BE49-F238E27FC236}">
                <a16:creationId xmlns:a16="http://schemas.microsoft.com/office/drawing/2014/main" id="{8566CC80-FA94-4ADB-98BC-CDE2E22D90B6}"/>
              </a:ext>
            </a:extLst>
          </p:cNvPr>
          <p:cNvGrpSpPr/>
          <p:nvPr/>
        </p:nvGrpSpPr>
        <p:grpSpPr>
          <a:xfrm>
            <a:off x="8383852" y="3135355"/>
            <a:ext cx="1077963" cy="1469281"/>
            <a:chOff x="542777" y="2567451"/>
            <a:chExt cx="1195754" cy="1776586"/>
          </a:xfrm>
          <a:noFill/>
        </p:grpSpPr>
        <p:pic>
          <p:nvPicPr>
            <p:cNvPr id="41" name="Picture 40" descr="Icon&#10;&#10;Description automatically generated">
              <a:extLst>
                <a:ext uri="{FF2B5EF4-FFF2-40B4-BE49-F238E27FC236}">
                  <a16:creationId xmlns:a16="http://schemas.microsoft.com/office/drawing/2014/main" id="{68C0D66F-9C54-4834-8BA2-32489389A34D}"/>
                </a:ext>
              </a:extLst>
            </p:cNvPr>
            <p:cNvPicPr>
              <a:picLocks noChangeAspect="1"/>
            </p:cNvPicPr>
            <p:nvPr/>
          </p:nvPicPr>
          <p:blipFill>
            <a:blip r:embed="rId4"/>
            <a:stretch>
              <a:fillRect/>
            </a:stretch>
          </p:blipFill>
          <p:spPr>
            <a:xfrm>
              <a:off x="708814" y="2567451"/>
              <a:ext cx="1013739" cy="1359779"/>
            </a:xfrm>
            <a:prstGeom prst="rect">
              <a:avLst/>
            </a:prstGeom>
            <a:grpFill/>
          </p:spPr>
        </p:pic>
        <p:sp>
          <p:nvSpPr>
            <p:cNvPr id="42" name="TextBox 41">
              <a:extLst>
                <a:ext uri="{FF2B5EF4-FFF2-40B4-BE49-F238E27FC236}">
                  <a16:creationId xmlns:a16="http://schemas.microsoft.com/office/drawing/2014/main" id="{7C7B8A68-A4EA-4CEF-A16A-4EC935FEC9C6}"/>
                </a:ext>
              </a:extLst>
            </p:cNvPr>
            <p:cNvSpPr txBox="1"/>
            <p:nvPr/>
          </p:nvSpPr>
          <p:spPr>
            <a:xfrm>
              <a:off x="542777" y="3927230"/>
              <a:ext cx="1195754" cy="416807"/>
            </a:xfrm>
            <a:prstGeom prst="rect">
              <a:avLst/>
            </a:prstGeom>
            <a:grpFill/>
          </p:spPr>
          <p:txBody>
            <a:bodyPr wrap="square" rtlCol="0">
              <a:spAutoFit/>
            </a:bodyPr>
            <a:lstStyle/>
            <a:p>
              <a:pPr algn="ctr"/>
              <a:endParaRPr lang="en-GB" b="1">
                <a:solidFill>
                  <a:srgbClr val="ABB1AA"/>
                </a:solidFill>
                <a:latin typeface="Century Gothic" panose="020B0502020202020204" pitchFamily="34" charset="0"/>
              </a:endParaRPr>
            </a:p>
          </p:txBody>
        </p:sp>
      </p:grpSp>
      <p:grpSp>
        <p:nvGrpSpPr>
          <p:cNvPr id="43" name="Group 42">
            <a:extLst>
              <a:ext uri="{FF2B5EF4-FFF2-40B4-BE49-F238E27FC236}">
                <a16:creationId xmlns:a16="http://schemas.microsoft.com/office/drawing/2014/main" id="{7EEF31AD-7681-40C6-977A-73EC1D8064A2}"/>
              </a:ext>
            </a:extLst>
          </p:cNvPr>
          <p:cNvGrpSpPr/>
          <p:nvPr/>
        </p:nvGrpSpPr>
        <p:grpSpPr>
          <a:xfrm>
            <a:off x="9436902" y="3135355"/>
            <a:ext cx="1077963" cy="1469281"/>
            <a:chOff x="542777" y="2567451"/>
            <a:chExt cx="1195754" cy="1776586"/>
          </a:xfrm>
          <a:noFill/>
        </p:grpSpPr>
        <p:pic>
          <p:nvPicPr>
            <p:cNvPr id="44" name="Picture 43" descr="Icon&#10;&#10;Description automatically generated">
              <a:extLst>
                <a:ext uri="{FF2B5EF4-FFF2-40B4-BE49-F238E27FC236}">
                  <a16:creationId xmlns:a16="http://schemas.microsoft.com/office/drawing/2014/main" id="{51077DF0-7A7A-45F7-B51D-CF1E20C715C4}"/>
                </a:ext>
              </a:extLst>
            </p:cNvPr>
            <p:cNvPicPr>
              <a:picLocks noChangeAspect="1"/>
            </p:cNvPicPr>
            <p:nvPr/>
          </p:nvPicPr>
          <p:blipFill>
            <a:blip r:embed="rId4"/>
            <a:stretch>
              <a:fillRect/>
            </a:stretch>
          </p:blipFill>
          <p:spPr>
            <a:xfrm>
              <a:off x="708814" y="2567451"/>
              <a:ext cx="1013739" cy="1359779"/>
            </a:xfrm>
            <a:prstGeom prst="rect">
              <a:avLst/>
            </a:prstGeom>
            <a:grpFill/>
          </p:spPr>
        </p:pic>
        <p:sp>
          <p:nvSpPr>
            <p:cNvPr id="45" name="TextBox 44">
              <a:extLst>
                <a:ext uri="{FF2B5EF4-FFF2-40B4-BE49-F238E27FC236}">
                  <a16:creationId xmlns:a16="http://schemas.microsoft.com/office/drawing/2014/main" id="{24805CD1-E29B-47A3-BA3F-CD8BBB9595F4}"/>
                </a:ext>
              </a:extLst>
            </p:cNvPr>
            <p:cNvSpPr txBox="1"/>
            <p:nvPr/>
          </p:nvSpPr>
          <p:spPr>
            <a:xfrm>
              <a:off x="542777" y="3927230"/>
              <a:ext cx="1195754" cy="416807"/>
            </a:xfrm>
            <a:prstGeom prst="rect">
              <a:avLst/>
            </a:prstGeom>
            <a:grpFill/>
          </p:spPr>
          <p:txBody>
            <a:bodyPr wrap="square" rtlCol="0">
              <a:spAutoFit/>
            </a:bodyPr>
            <a:lstStyle/>
            <a:p>
              <a:pPr algn="ctr"/>
              <a:endParaRPr lang="en-GB" b="1">
                <a:solidFill>
                  <a:srgbClr val="ABB1AA"/>
                </a:solidFill>
                <a:latin typeface="Century Gothic" panose="020B0502020202020204" pitchFamily="34" charset="0"/>
              </a:endParaRPr>
            </a:p>
          </p:txBody>
        </p:sp>
      </p:grpSp>
      <p:sp>
        <p:nvSpPr>
          <p:cNvPr id="53" name="Arrow: Striped Right 52">
            <a:extLst>
              <a:ext uri="{FF2B5EF4-FFF2-40B4-BE49-F238E27FC236}">
                <a16:creationId xmlns:a16="http://schemas.microsoft.com/office/drawing/2014/main" id="{99EF0B84-AD91-4828-A1E3-46733AB503F8}"/>
              </a:ext>
            </a:extLst>
          </p:cNvPr>
          <p:cNvSpPr/>
          <p:nvPr/>
        </p:nvSpPr>
        <p:spPr>
          <a:xfrm>
            <a:off x="1642015" y="1579340"/>
            <a:ext cx="3976686" cy="1321593"/>
          </a:xfrm>
          <a:prstGeom prst="striped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Arial"/>
              </a:rPr>
              <a:t>1 car charging</a:t>
            </a:r>
          </a:p>
        </p:txBody>
      </p:sp>
      <p:sp>
        <p:nvSpPr>
          <p:cNvPr id="55" name="Text Placeholder 54">
            <a:extLst>
              <a:ext uri="{FF2B5EF4-FFF2-40B4-BE49-F238E27FC236}">
                <a16:creationId xmlns:a16="http://schemas.microsoft.com/office/drawing/2014/main" id="{09C27AE4-1CBE-4791-931E-6BF2F81A4434}"/>
              </a:ext>
            </a:extLst>
          </p:cNvPr>
          <p:cNvSpPr>
            <a:spLocks noGrp="1"/>
          </p:cNvSpPr>
          <p:nvPr>
            <p:ph type="body" sz="quarter" idx="10"/>
          </p:nvPr>
        </p:nvSpPr>
        <p:spPr/>
        <p:txBody>
          <a:bodyPr/>
          <a:lstStyle/>
          <a:p>
            <a:endParaRPr lang="en-US"/>
          </a:p>
        </p:txBody>
      </p:sp>
      <p:sp>
        <p:nvSpPr>
          <p:cNvPr id="56" name="Arrow: Striped Right 55">
            <a:extLst>
              <a:ext uri="{FF2B5EF4-FFF2-40B4-BE49-F238E27FC236}">
                <a16:creationId xmlns:a16="http://schemas.microsoft.com/office/drawing/2014/main" id="{33BF5B0E-20BB-40F5-884A-D2297AC00C6B}"/>
              </a:ext>
            </a:extLst>
          </p:cNvPr>
          <p:cNvSpPr/>
          <p:nvPr/>
        </p:nvSpPr>
        <p:spPr>
          <a:xfrm>
            <a:off x="1642015" y="3109293"/>
            <a:ext cx="3976686" cy="1321593"/>
          </a:xfrm>
          <a:prstGeom prst="striped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Arial"/>
              </a:rPr>
              <a:t>2 cars charging</a:t>
            </a:r>
          </a:p>
        </p:txBody>
      </p:sp>
      <p:sp>
        <p:nvSpPr>
          <p:cNvPr id="57" name="Arrow: Striped Right 56">
            <a:extLst>
              <a:ext uri="{FF2B5EF4-FFF2-40B4-BE49-F238E27FC236}">
                <a16:creationId xmlns:a16="http://schemas.microsoft.com/office/drawing/2014/main" id="{6709055B-3D7F-490F-8CCA-A279E42795BB}"/>
              </a:ext>
            </a:extLst>
          </p:cNvPr>
          <p:cNvSpPr/>
          <p:nvPr/>
        </p:nvSpPr>
        <p:spPr>
          <a:xfrm>
            <a:off x="1642015" y="4639246"/>
            <a:ext cx="3976686" cy="1321593"/>
          </a:xfrm>
          <a:prstGeom prst="striped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Arial"/>
              </a:rPr>
              <a:t>4 cars charging</a:t>
            </a:r>
          </a:p>
        </p:txBody>
      </p:sp>
    </p:spTree>
    <p:extLst>
      <p:ext uri="{BB962C8B-B14F-4D97-AF65-F5344CB8AC3E}">
        <p14:creationId xmlns:p14="http://schemas.microsoft.com/office/powerpoint/2010/main" val="2804970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F322-2FF8-4479-8B26-0A319E94EF58}"/>
              </a:ext>
            </a:extLst>
          </p:cNvPr>
          <p:cNvSpPr>
            <a:spLocks noGrp="1"/>
          </p:cNvSpPr>
          <p:nvPr>
            <p:ph type="ctrTitle"/>
          </p:nvPr>
        </p:nvSpPr>
        <p:spPr/>
        <p:txBody>
          <a:bodyPr>
            <a:normAutofit/>
          </a:bodyPr>
          <a:lstStyle/>
          <a:p>
            <a:r>
              <a:rPr lang="en-US" dirty="0"/>
              <a:t>2022 Reach Code Policy Models</a:t>
            </a:r>
          </a:p>
        </p:txBody>
      </p:sp>
      <p:sp>
        <p:nvSpPr>
          <p:cNvPr id="3" name="Text Placeholder 2">
            <a:extLst>
              <a:ext uri="{FF2B5EF4-FFF2-40B4-BE49-F238E27FC236}">
                <a16:creationId xmlns:a16="http://schemas.microsoft.com/office/drawing/2014/main" id="{3317CBBC-6152-44B6-99E7-4FD53EBCE49B}"/>
              </a:ext>
            </a:extLst>
          </p:cNvPr>
          <p:cNvSpPr>
            <a:spLocks noGrp="1"/>
          </p:cNvSpPr>
          <p:nvPr>
            <p:ph type="body" sz="quarter" idx="11"/>
          </p:nvPr>
        </p:nvSpPr>
        <p:spPr>
          <a:xfrm>
            <a:off x="182563" y="2181225"/>
            <a:ext cx="6465887" cy="4525963"/>
          </a:xfrm>
        </p:spPr>
        <p:txBody>
          <a:bodyPr vert="horz" lIns="91440" tIns="45720" rIns="91440" bIns="45720" rtlCol="0" anchor="t">
            <a:normAutofit/>
          </a:bodyPr>
          <a:lstStyle/>
          <a:p>
            <a:pPr marL="800100" lvl="1" indent="-342900">
              <a:buFont typeface="+mj-lt"/>
              <a:buAutoNum type="arabicPeriod"/>
            </a:pPr>
            <a:r>
              <a:rPr lang="en-US" sz="2800" dirty="0"/>
              <a:t>2022 California Energy Code</a:t>
            </a:r>
          </a:p>
          <a:p>
            <a:pPr marL="800100" lvl="1" indent="-342900">
              <a:buFont typeface="+mj-lt"/>
              <a:buAutoNum type="arabicPeriod"/>
            </a:pPr>
            <a:r>
              <a:rPr lang="en-US" sz="2800" dirty="0"/>
              <a:t>Reach codes</a:t>
            </a:r>
          </a:p>
          <a:p>
            <a:pPr marL="1371600" lvl="2" indent="-457200">
              <a:buFont typeface="+mj-lt"/>
              <a:buAutoNum type="alphaUcPeriod"/>
            </a:pPr>
            <a:r>
              <a:rPr lang="en-US" sz="2800" dirty="0"/>
              <a:t>Building electrification</a:t>
            </a:r>
          </a:p>
          <a:p>
            <a:pPr marL="1371600" lvl="2" indent="-457200">
              <a:buFont typeface="+mj-lt"/>
              <a:buAutoNum type="alphaUcPeriod"/>
            </a:pPr>
            <a:r>
              <a:rPr lang="en-US" sz="2800" dirty="0"/>
              <a:t>Electric Vehicle infrastructure</a:t>
            </a:r>
          </a:p>
          <a:p>
            <a:pPr marL="800100" lvl="1" indent="-342900">
              <a:buFont typeface="+mj-lt"/>
              <a:buAutoNum type="arabicPeriod"/>
            </a:pPr>
            <a:r>
              <a:rPr lang="en-US" sz="2800" dirty="0"/>
              <a:t>Discussion</a:t>
            </a:r>
          </a:p>
        </p:txBody>
      </p:sp>
      <p:pic>
        <p:nvPicPr>
          <p:cNvPr id="5" name="Graphic 4" descr="Gavel with solid fill">
            <a:extLst>
              <a:ext uri="{FF2B5EF4-FFF2-40B4-BE49-F238E27FC236}">
                <a16:creationId xmlns:a16="http://schemas.microsoft.com/office/drawing/2014/main" id="{5570C398-7712-4BCE-849D-244BF39E61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9578" y="302632"/>
            <a:ext cx="914400" cy="914400"/>
          </a:xfrm>
          <a:prstGeom prst="rect">
            <a:avLst/>
          </a:prstGeom>
        </p:spPr>
      </p:pic>
    </p:spTree>
    <p:extLst>
      <p:ext uri="{BB962C8B-B14F-4D97-AF65-F5344CB8AC3E}">
        <p14:creationId xmlns:p14="http://schemas.microsoft.com/office/powerpoint/2010/main" val="2133726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F2C5-935E-418B-9CF2-D9E701659AE0}"/>
              </a:ext>
            </a:extLst>
          </p:cNvPr>
          <p:cNvSpPr>
            <a:spLocks noGrp="1"/>
          </p:cNvSpPr>
          <p:nvPr>
            <p:ph type="ctrTitle"/>
          </p:nvPr>
        </p:nvSpPr>
        <p:spPr>
          <a:xfrm>
            <a:off x="182749" y="1054792"/>
            <a:ext cx="11812027" cy="741899"/>
          </a:xfrm>
        </p:spPr>
        <p:txBody>
          <a:bodyPr>
            <a:normAutofit fontScale="90000"/>
          </a:bodyPr>
          <a:lstStyle/>
          <a:p>
            <a:r>
              <a:rPr lang="en-US"/>
              <a:t>2022 CA Energy Code</a:t>
            </a:r>
          </a:p>
        </p:txBody>
      </p:sp>
      <p:sp>
        <p:nvSpPr>
          <p:cNvPr id="8" name="Content Placeholder 2">
            <a:extLst>
              <a:ext uri="{FF2B5EF4-FFF2-40B4-BE49-F238E27FC236}">
                <a16:creationId xmlns:a16="http://schemas.microsoft.com/office/drawing/2014/main" id="{15A37F51-E0E4-4E7E-A8E8-194403AE330E}"/>
              </a:ext>
            </a:extLst>
          </p:cNvPr>
          <p:cNvSpPr txBox="1">
            <a:spLocks/>
          </p:cNvSpPr>
          <p:nvPr/>
        </p:nvSpPr>
        <p:spPr>
          <a:xfrm>
            <a:off x="432254" y="2439178"/>
            <a:ext cx="6513668" cy="419613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Heat pumps are prescriptive baseline</a:t>
            </a:r>
          </a:p>
          <a:p>
            <a:pPr lvl="1"/>
            <a:r>
              <a:rPr lang="en-US" sz="1800" dirty="0"/>
              <a:t>Residential </a:t>
            </a:r>
            <a:endParaRPr lang="en-US" sz="1800" dirty="0">
              <a:cs typeface="Arial"/>
            </a:endParaRPr>
          </a:p>
          <a:p>
            <a:pPr lvl="2"/>
            <a:r>
              <a:rPr lang="en-US" sz="1400" dirty="0"/>
              <a:t>Space heating in climate zone 3, 4</a:t>
            </a:r>
            <a:endParaRPr lang="en-US" sz="1400" dirty="0">
              <a:cs typeface="Arial"/>
            </a:endParaRPr>
          </a:p>
          <a:p>
            <a:pPr lvl="2"/>
            <a:r>
              <a:rPr lang="en-US" sz="1400" dirty="0"/>
              <a:t>Water heating in climate zone 12</a:t>
            </a:r>
            <a:endParaRPr lang="en-US" sz="1400" dirty="0">
              <a:cs typeface="Arial"/>
            </a:endParaRPr>
          </a:p>
          <a:p>
            <a:pPr lvl="1"/>
            <a:r>
              <a:rPr lang="en-US" sz="1800" dirty="0"/>
              <a:t>Nonresidential – water- and/or space-heating for most building types</a:t>
            </a:r>
            <a:endParaRPr lang="en-US" sz="1800" dirty="0">
              <a:cs typeface="Arial"/>
            </a:endParaRPr>
          </a:p>
          <a:p>
            <a:pPr lvl="1"/>
            <a:r>
              <a:rPr lang="en-US" sz="1800" dirty="0">
                <a:ea typeface="+mn-lt"/>
                <a:cs typeface="+mn-lt"/>
              </a:rPr>
              <a:t>Performance credit for all-electric design</a:t>
            </a:r>
          </a:p>
          <a:p>
            <a:r>
              <a:rPr lang="en-US" sz="2000" dirty="0"/>
              <a:t>Residential </a:t>
            </a:r>
            <a:endParaRPr lang="en-US" sz="2000" dirty="0">
              <a:cs typeface="Arial"/>
            </a:endParaRPr>
          </a:p>
          <a:p>
            <a:pPr lvl="1"/>
            <a:r>
              <a:rPr lang="en-US" sz="1800" dirty="0"/>
              <a:t>Pre-wiring required for gas appliances</a:t>
            </a:r>
            <a:endParaRPr lang="en-US" sz="2000" dirty="0"/>
          </a:p>
          <a:p>
            <a:pPr lvl="1"/>
            <a:r>
              <a:rPr lang="en-US" sz="1800" dirty="0"/>
              <a:t>Higher ventilation rate for gas stoves</a:t>
            </a:r>
            <a:endParaRPr lang="en-US" sz="1800" dirty="0">
              <a:cs typeface="Arial"/>
            </a:endParaRPr>
          </a:p>
          <a:p>
            <a:pPr lvl="1"/>
            <a:r>
              <a:rPr lang="en-US" sz="1800" dirty="0"/>
              <a:t>Energy storage readiness</a:t>
            </a:r>
            <a:endParaRPr lang="en-US" sz="2000" dirty="0">
              <a:cs typeface="Arial"/>
            </a:endParaRPr>
          </a:p>
          <a:p>
            <a:r>
              <a:rPr lang="en-US" sz="2000" dirty="0"/>
              <a:t>Nonresidential - Solar PV and Battery Storage prescriptive</a:t>
            </a:r>
          </a:p>
        </p:txBody>
      </p:sp>
      <p:sp>
        <p:nvSpPr>
          <p:cNvPr id="13" name="Text Placeholder 4">
            <a:extLst>
              <a:ext uri="{FF2B5EF4-FFF2-40B4-BE49-F238E27FC236}">
                <a16:creationId xmlns:a16="http://schemas.microsoft.com/office/drawing/2014/main" id="{73EB6895-6A67-4264-937C-615F3D478A0A}"/>
              </a:ext>
            </a:extLst>
          </p:cNvPr>
          <p:cNvSpPr txBox="1">
            <a:spLocks/>
          </p:cNvSpPr>
          <p:nvPr/>
        </p:nvSpPr>
        <p:spPr>
          <a:xfrm>
            <a:off x="432254" y="1993491"/>
            <a:ext cx="5157787" cy="4370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chemeClr val="accent5"/>
                </a:solidFill>
              </a:rPr>
              <a:t>New Construction</a:t>
            </a:r>
          </a:p>
        </p:txBody>
      </p:sp>
      <p:sp>
        <p:nvSpPr>
          <p:cNvPr id="14" name="Text Placeholder 4">
            <a:extLst>
              <a:ext uri="{FF2B5EF4-FFF2-40B4-BE49-F238E27FC236}">
                <a16:creationId xmlns:a16="http://schemas.microsoft.com/office/drawing/2014/main" id="{424DB129-580B-41B1-A3DF-24D528404E1C}"/>
              </a:ext>
            </a:extLst>
          </p:cNvPr>
          <p:cNvSpPr txBox="1">
            <a:spLocks/>
          </p:cNvSpPr>
          <p:nvPr/>
        </p:nvSpPr>
        <p:spPr>
          <a:xfrm>
            <a:off x="7103322" y="2009904"/>
            <a:ext cx="4656423" cy="4370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accent5"/>
                </a:solidFill>
              </a:rPr>
              <a:t>Existing Buildings</a:t>
            </a:r>
          </a:p>
        </p:txBody>
      </p:sp>
      <p:sp>
        <p:nvSpPr>
          <p:cNvPr id="7" name="Content Placeholder 2">
            <a:extLst>
              <a:ext uri="{FF2B5EF4-FFF2-40B4-BE49-F238E27FC236}">
                <a16:creationId xmlns:a16="http://schemas.microsoft.com/office/drawing/2014/main" id="{6E296680-5B59-4773-A817-0FDE6F79655F}"/>
              </a:ext>
            </a:extLst>
          </p:cNvPr>
          <p:cNvSpPr txBox="1">
            <a:spLocks/>
          </p:cNvSpPr>
          <p:nvPr/>
        </p:nvSpPr>
        <p:spPr>
          <a:xfrm>
            <a:off x="7103323" y="2479431"/>
            <a:ext cx="4891453" cy="424615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Restricts newly installed electric resistance heating</a:t>
            </a:r>
          </a:p>
          <a:p>
            <a:r>
              <a:rPr lang="en-US" sz="2000" dirty="0"/>
              <a:t>Simplified language for heat pump retrofits</a:t>
            </a:r>
            <a:endParaRPr lang="en-US" sz="2000" dirty="0">
              <a:cs typeface="Arial"/>
            </a:endParaRPr>
          </a:p>
        </p:txBody>
      </p:sp>
      <p:pic>
        <p:nvPicPr>
          <p:cNvPr id="4" name="Picture 4" descr="A picture containing indoor, equipment, miller&#10;&#10;Description automatically generated">
            <a:extLst>
              <a:ext uri="{FF2B5EF4-FFF2-40B4-BE49-F238E27FC236}">
                <a16:creationId xmlns:a16="http://schemas.microsoft.com/office/drawing/2014/main" id="{5D74016A-413B-40D1-82EC-551340D6D075}"/>
              </a:ext>
            </a:extLst>
          </p:cNvPr>
          <p:cNvPicPr>
            <a:picLocks noChangeAspect="1"/>
          </p:cNvPicPr>
          <p:nvPr/>
        </p:nvPicPr>
        <p:blipFill>
          <a:blip r:embed="rId2"/>
          <a:stretch>
            <a:fillRect/>
          </a:stretch>
        </p:blipFill>
        <p:spPr>
          <a:xfrm>
            <a:off x="8623226" y="3903106"/>
            <a:ext cx="1848294" cy="2629201"/>
          </a:xfrm>
          <a:prstGeom prst="rect">
            <a:avLst/>
          </a:prstGeom>
        </p:spPr>
      </p:pic>
    </p:spTree>
    <p:extLst>
      <p:ext uri="{BB962C8B-B14F-4D97-AF65-F5344CB8AC3E}">
        <p14:creationId xmlns:p14="http://schemas.microsoft.com/office/powerpoint/2010/main" val="347890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F588-010C-4C3C-AD69-C6BEF6AB7CA1}"/>
              </a:ext>
            </a:extLst>
          </p:cNvPr>
          <p:cNvSpPr>
            <a:spLocks noGrp="1"/>
          </p:cNvSpPr>
          <p:nvPr>
            <p:ph type="ctrTitle"/>
          </p:nvPr>
        </p:nvSpPr>
        <p:spPr>
          <a:xfrm>
            <a:off x="182749" y="1086586"/>
            <a:ext cx="11812027" cy="752431"/>
          </a:xfrm>
        </p:spPr>
        <p:txBody>
          <a:bodyPr/>
          <a:lstStyle/>
          <a:p>
            <a:r>
              <a:rPr lang="en-US"/>
              <a:t>Building Electrification – New Construction</a:t>
            </a:r>
          </a:p>
        </p:txBody>
      </p:sp>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p:txBody>
          <a:bodyPr anchor="ctr"/>
          <a:lstStyle/>
          <a:p>
            <a:r>
              <a:rPr lang="en-US" sz="3200"/>
              <a:t>2022 Initiative - Key Concepts</a:t>
            </a:r>
          </a:p>
        </p:txBody>
      </p:sp>
      <p:sp>
        <p:nvSpPr>
          <p:cNvPr id="7" name="Text Placeholder 3">
            <a:extLst>
              <a:ext uri="{FF2B5EF4-FFF2-40B4-BE49-F238E27FC236}">
                <a16:creationId xmlns:a16="http://schemas.microsoft.com/office/drawing/2014/main" id="{7F8042DE-C270-443A-99B7-50E05E0A4A3F}"/>
              </a:ext>
            </a:extLst>
          </p:cNvPr>
          <p:cNvSpPr>
            <a:spLocks noGrp="1"/>
          </p:cNvSpPr>
          <p:nvPr>
            <p:ph type="body" sz="quarter" idx="11"/>
          </p:nvPr>
        </p:nvSpPr>
        <p:spPr>
          <a:xfrm>
            <a:off x="385011" y="1982124"/>
            <a:ext cx="11739535" cy="466339"/>
          </a:xfrm>
        </p:spPr>
        <p:txBody>
          <a:bodyPr vert="horz" lIns="91440" tIns="45720" rIns="91440" bIns="45720" rtlCol="0" anchor="t">
            <a:normAutofit/>
          </a:bodyPr>
          <a:lstStyle/>
          <a:p>
            <a:pPr marL="0" indent="0" fontAlgn="base">
              <a:buNone/>
            </a:pPr>
            <a:r>
              <a:rPr lang="en-US" sz="1800" b="1" dirty="0">
                <a:solidFill>
                  <a:schemeClr val="accent5"/>
                </a:solidFill>
                <a:latin typeface="Calibri"/>
                <a:cs typeface="Calibri"/>
              </a:rPr>
              <a:t>All-Electric Municipal Ordinance</a:t>
            </a:r>
            <a:endParaRPr lang="en-US" sz="1800" b="1" dirty="0">
              <a:solidFill>
                <a:schemeClr val="accent5"/>
              </a:solidFill>
              <a:latin typeface="Calibri" panose="020F0502020204030204" pitchFamily="34" charset="0"/>
            </a:endParaRPr>
          </a:p>
          <a:p>
            <a:pPr marL="0" indent="0">
              <a:buNone/>
            </a:pPr>
            <a:endParaRPr lang="en-US" dirty="0"/>
          </a:p>
        </p:txBody>
      </p:sp>
      <p:graphicFrame>
        <p:nvGraphicFramePr>
          <p:cNvPr id="231" name="Diagram 231">
            <a:extLst>
              <a:ext uri="{FF2B5EF4-FFF2-40B4-BE49-F238E27FC236}">
                <a16:creationId xmlns:a16="http://schemas.microsoft.com/office/drawing/2014/main" id="{CFA12885-B8A2-4C55-BA5F-F0C069A157D5}"/>
              </a:ext>
            </a:extLst>
          </p:cNvPr>
          <p:cNvGraphicFramePr/>
          <p:nvPr>
            <p:extLst>
              <p:ext uri="{D42A27DB-BD31-4B8C-83A1-F6EECF244321}">
                <p14:modId xmlns:p14="http://schemas.microsoft.com/office/powerpoint/2010/main" val="1768835293"/>
              </p:ext>
            </p:extLst>
          </p:nvPr>
        </p:nvGraphicFramePr>
        <p:xfrm>
          <a:off x="507641" y="2401991"/>
          <a:ext cx="8556473" cy="4304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3" name="Rectangle: Rounded Corners 202">
            <a:extLst>
              <a:ext uri="{FF2B5EF4-FFF2-40B4-BE49-F238E27FC236}">
                <a16:creationId xmlns:a16="http://schemas.microsoft.com/office/drawing/2014/main" id="{2788E7A5-7794-4979-8183-87FAFB9D1D46}"/>
              </a:ext>
            </a:extLst>
          </p:cNvPr>
          <p:cNvSpPr/>
          <p:nvPr/>
        </p:nvSpPr>
        <p:spPr>
          <a:xfrm>
            <a:off x="9149787" y="5682206"/>
            <a:ext cx="2970833" cy="9645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cs typeface="Arial"/>
              </a:rPr>
              <a:t>Find our codes on:</a:t>
            </a:r>
          </a:p>
          <a:p>
            <a:pPr algn="ctr"/>
            <a:endParaRPr lang="en-US" dirty="0">
              <a:cs typeface="Arial"/>
            </a:endParaRPr>
          </a:p>
          <a:p>
            <a:pPr algn="ctr"/>
            <a:r>
              <a:rPr lang="en-US" dirty="0" err="1">
                <a:cs typeface="Arial"/>
              </a:rPr>
              <a:t>BayAreaReachCodes.Org</a:t>
            </a:r>
          </a:p>
        </p:txBody>
      </p:sp>
    </p:spTree>
    <p:extLst>
      <p:ext uri="{BB962C8B-B14F-4D97-AF65-F5344CB8AC3E}">
        <p14:creationId xmlns:p14="http://schemas.microsoft.com/office/powerpoint/2010/main" val="380758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
                                            <p:graphicEl>
                                              <a:dgm id="{690BE5CA-6971-481C-BFA7-BE03F6B7D5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
                                            <p:graphicEl>
                                              <a:dgm id="{CABDA223-13DC-4328-891F-9FEE753216D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1">
                                            <p:graphicEl>
                                              <a:dgm id="{43210DD9-4B09-469E-85C5-8B8FDA4431D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1">
                                            <p:graphicEl>
                                              <a:dgm id="{923DD577-C767-44F7-AA74-06E20B041C2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
                                            <p:graphicEl>
                                              <a:dgm id="{8797E90B-BE68-4578-AC37-D742F5EB969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1">
                                            <p:graphicEl>
                                              <a:dgm id="{5ED88120-8F6A-4955-B6AA-BD4DA061BF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1"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0030A8-FD36-4EE7-970B-05E6BC67B32A}"/>
              </a:ext>
            </a:extLst>
          </p:cNvPr>
          <p:cNvSpPr>
            <a:spLocks noGrp="1"/>
          </p:cNvSpPr>
          <p:nvPr>
            <p:ph type="body" sz="quarter" idx="10"/>
          </p:nvPr>
        </p:nvSpPr>
        <p:spPr/>
        <p:txBody>
          <a:bodyPr vert="horz" lIns="91440" tIns="45720" rIns="91440" bIns="45720" rtlCol="0" anchor="t">
            <a:noAutofit/>
          </a:bodyPr>
          <a:lstStyle/>
          <a:p>
            <a:r>
              <a:rPr lang="en-US" sz="3600" dirty="0"/>
              <a:t>EV Code Terminology</a:t>
            </a:r>
            <a:endParaRPr lang="en-US"/>
          </a:p>
        </p:txBody>
      </p:sp>
      <p:sp>
        <p:nvSpPr>
          <p:cNvPr id="35" name="TextBox 34">
            <a:extLst>
              <a:ext uri="{FF2B5EF4-FFF2-40B4-BE49-F238E27FC236}">
                <a16:creationId xmlns:a16="http://schemas.microsoft.com/office/drawing/2014/main" id="{B166830C-F3B4-4B16-BBA2-BEDB62E8AD2E}"/>
              </a:ext>
            </a:extLst>
          </p:cNvPr>
          <p:cNvSpPr txBox="1"/>
          <p:nvPr/>
        </p:nvSpPr>
        <p:spPr>
          <a:xfrm>
            <a:off x="418011" y="1417320"/>
            <a:ext cx="2978327" cy="646331"/>
          </a:xfrm>
          <a:prstGeom prst="rect">
            <a:avLst/>
          </a:prstGeom>
          <a:noFill/>
        </p:spPr>
        <p:txBody>
          <a:bodyPr wrap="square" lIns="91440" tIns="45720" rIns="91440" bIns="45720" rtlCol="0" anchor="t">
            <a:spAutoFit/>
          </a:bodyPr>
          <a:lstStyle/>
          <a:p>
            <a:pPr algn="ctr"/>
            <a:r>
              <a:rPr lang="en-GB" sz="3600" dirty="0">
                <a:solidFill>
                  <a:schemeClr val="accent1"/>
                </a:solidFill>
                <a:latin typeface="Arial"/>
                <a:cs typeface="Calibri"/>
              </a:rPr>
              <a:t>Speed</a:t>
            </a:r>
          </a:p>
        </p:txBody>
      </p:sp>
      <p:cxnSp>
        <p:nvCxnSpPr>
          <p:cNvPr id="36" name="Straight Connector 35">
            <a:extLst>
              <a:ext uri="{FF2B5EF4-FFF2-40B4-BE49-F238E27FC236}">
                <a16:creationId xmlns:a16="http://schemas.microsoft.com/office/drawing/2014/main" id="{C44F4381-8F3D-4C1B-B7AB-BEA54FB225E4}"/>
              </a:ext>
            </a:extLst>
          </p:cNvPr>
          <p:cNvCxnSpPr/>
          <p:nvPr/>
        </p:nvCxnSpPr>
        <p:spPr>
          <a:xfrm flipV="1">
            <a:off x="7850777" y="1443446"/>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81302CC-E811-4556-9403-BFAA250EF44B}"/>
              </a:ext>
            </a:extLst>
          </p:cNvPr>
          <p:cNvCxnSpPr/>
          <p:nvPr/>
        </p:nvCxnSpPr>
        <p:spPr>
          <a:xfrm flipV="1">
            <a:off x="3931919" y="1443446"/>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EEC69F3-1EE9-43E4-A6D7-A65E72C8D25C}"/>
              </a:ext>
            </a:extLst>
          </p:cNvPr>
          <p:cNvSpPr txBox="1"/>
          <p:nvPr/>
        </p:nvSpPr>
        <p:spPr>
          <a:xfrm>
            <a:off x="4411976" y="1417320"/>
            <a:ext cx="2978327" cy="646331"/>
          </a:xfrm>
          <a:prstGeom prst="rect">
            <a:avLst/>
          </a:prstGeom>
          <a:noFill/>
        </p:spPr>
        <p:txBody>
          <a:bodyPr wrap="square" lIns="91440" tIns="45720" rIns="91440" bIns="45720" rtlCol="0" anchor="t">
            <a:spAutoFit/>
          </a:bodyPr>
          <a:lstStyle/>
          <a:p>
            <a:pPr algn="ctr"/>
            <a:r>
              <a:rPr lang="en-GB" sz="3600" dirty="0">
                <a:solidFill>
                  <a:schemeClr val="accent1"/>
                </a:solidFill>
                <a:latin typeface="Arial"/>
                <a:cs typeface="Calibri"/>
              </a:rPr>
              <a:t>Readiness</a:t>
            </a:r>
          </a:p>
        </p:txBody>
      </p:sp>
      <p:sp>
        <p:nvSpPr>
          <p:cNvPr id="39" name="TextBox 38">
            <a:extLst>
              <a:ext uri="{FF2B5EF4-FFF2-40B4-BE49-F238E27FC236}">
                <a16:creationId xmlns:a16="http://schemas.microsoft.com/office/drawing/2014/main" id="{17E9E418-ACE9-4D0C-A6A2-D52BC9774B39}"/>
              </a:ext>
            </a:extLst>
          </p:cNvPr>
          <p:cNvSpPr txBox="1"/>
          <p:nvPr/>
        </p:nvSpPr>
        <p:spPr>
          <a:xfrm>
            <a:off x="8557803" y="1417320"/>
            <a:ext cx="2978327" cy="646331"/>
          </a:xfrm>
          <a:prstGeom prst="rect">
            <a:avLst/>
          </a:prstGeom>
          <a:noFill/>
        </p:spPr>
        <p:txBody>
          <a:bodyPr wrap="square" lIns="91440" tIns="45720" rIns="91440" bIns="45720" rtlCol="0" anchor="t">
            <a:spAutoFit/>
          </a:bodyPr>
          <a:lstStyle/>
          <a:p>
            <a:pPr algn="ctr"/>
            <a:r>
              <a:rPr lang="en-GB" sz="3600" dirty="0">
                <a:solidFill>
                  <a:schemeClr val="accent1"/>
                </a:solidFill>
                <a:latin typeface="Arial"/>
                <a:cs typeface="Calibri"/>
              </a:rPr>
              <a:t>Number</a:t>
            </a:r>
          </a:p>
        </p:txBody>
      </p:sp>
      <p:sp>
        <p:nvSpPr>
          <p:cNvPr id="40" name="TextBox 39">
            <a:extLst>
              <a:ext uri="{FF2B5EF4-FFF2-40B4-BE49-F238E27FC236}">
                <a16:creationId xmlns:a16="http://schemas.microsoft.com/office/drawing/2014/main" id="{431394C4-05C6-4A00-B4C3-856A72DF08FA}"/>
              </a:ext>
            </a:extLst>
          </p:cNvPr>
          <p:cNvSpPr txBox="1"/>
          <p:nvPr/>
        </p:nvSpPr>
        <p:spPr>
          <a:xfrm>
            <a:off x="90791" y="2164767"/>
            <a:ext cx="2436216" cy="984885"/>
          </a:xfrm>
          <a:prstGeom prst="rect">
            <a:avLst/>
          </a:prstGeom>
          <a:noFill/>
        </p:spPr>
        <p:txBody>
          <a:bodyPr wrap="square" lIns="91440" tIns="45720" rIns="91440" bIns="45720" rtlCol="0" anchor="t">
            <a:spAutoFit/>
          </a:bodyPr>
          <a:lstStyle/>
          <a:p>
            <a:pPr>
              <a:defRPr/>
            </a:pPr>
            <a:r>
              <a:rPr kumimoji="0" lang="en-US" sz="2200" b="1" i="0" u="none" strike="noStrike" kern="1200" cap="none" spc="0" normalizeH="0" baseline="0" noProof="0" dirty="0">
                <a:ln>
                  <a:noFill/>
                </a:ln>
                <a:solidFill>
                  <a:schemeClr val="accent5"/>
                </a:solidFill>
                <a:effectLst/>
                <a:uLnTx/>
                <a:uFillTx/>
                <a:latin typeface="Verdana"/>
                <a:ea typeface="Verdana"/>
                <a:cs typeface="Verdana" panose="020B0604030504040204" pitchFamily="34" charset="0"/>
              </a:rPr>
              <a:t>Level 1</a:t>
            </a:r>
            <a:r>
              <a:rPr lang="en-US" sz="2200" b="1" dirty="0">
                <a:solidFill>
                  <a:schemeClr val="accent5"/>
                </a:solidFill>
                <a:latin typeface="Verdana"/>
                <a:ea typeface="Verdana"/>
                <a:cs typeface="Verdana" panose="020B0604030504040204" pitchFamily="34" charset="0"/>
              </a:rPr>
              <a:t> </a:t>
            </a:r>
            <a:endParaRPr lang="en-US" sz="2200" b="1" i="0" u="none" strike="noStrike" kern="1200" cap="none" spc="0" normalizeH="0" baseline="0" noProof="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5"/>
                </a:solidFill>
                <a:effectLst/>
                <a:uLnTx/>
                <a:uFillTx/>
                <a:latin typeface="Verdana"/>
                <a:ea typeface="Verdana"/>
                <a:cs typeface="Verdana" panose="020B0604030504040204" pitchFamily="34" charset="0"/>
              </a:rPr>
              <a:t>3-4 miles per charging hour</a:t>
            </a:r>
            <a:endParaRPr lang="en-US" b="0" i="0" u="none" strike="noStrike" kern="1200" cap="none" spc="0" normalizeH="0" baseline="0" noProof="0" dirty="0">
              <a:ln>
                <a:noFill/>
              </a:ln>
              <a:solidFill>
                <a:schemeClr val="accent5"/>
              </a:solidFill>
              <a:effectLst/>
              <a:uLnTx/>
              <a:uFillTx/>
              <a:latin typeface="Verdana"/>
              <a:ea typeface="Verdana"/>
              <a:cs typeface="Verdana" panose="020B0604030504040204" pitchFamily="34" charset="0"/>
            </a:endParaRPr>
          </a:p>
        </p:txBody>
      </p:sp>
      <p:pic>
        <p:nvPicPr>
          <p:cNvPr id="41" name="Picture 40">
            <a:extLst>
              <a:ext uri="{FF2B5EF4-FFF2-40B4-BE49-F238E27FC236}">
                <a16:creationId xmlns:a16="http://schemas.microsoft.com/office/drawing/2014/main" id="{F49D4198-208B-4B7E-A9E9-DDB5023839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8855" y="2463826"/>
            <a:ext cx="848403" cy="848403"/>
          </a:xfrm>
          <a:prstGeom prst="rect">
            <a:avLst/>
          </a:prstGeom>
        </p:spPr>
      </p:pic>
      <p:pic>
        <p:nvPicPr>
          <p:cNvPr id="43" name="Picture 2" descr="50A Industrial Receptacle, Black; Tamper Resistant: No">
            <a:extLst>
              <a:ext uri="{FF2B5EF4-FFF2-40B4-BE49-F238E27FC236}">
                <a16:creationId xmlns:a16="http://schemas.microsoft.com/office/drawing/2014/main" id="{39897309-4F12-4711-A700-393ABCE32EC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407504" y="4165839"/>
            <a:ext cx="851493" cy="84196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D44057DF-D78A-41F8-A1C3-017C9E15E4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2516" y="5683224"/>
            <a:ext cx="921593" cy="708422"/>
          </a:xfrm>
          <a:prstGeom prst="rect">
            <a:avLst/>
          </a:prstGeom>
        </p:spPr>
      </p:pic>
      <p:pic>
        <p:nvPicPr>
          <p:cNvPr id="45" name="Picture 44">
            <a:extLst>
              <a:ext uri="{FF2B5EF4-FFF2-40B4-BE49-F238E27FC236}">
                <a16:creationId xmlns:a16="http://schemas.microsoft.com/office/drawing/2014/main" id="{409F4009-0A6C-48F8-BDAA-A308E736BA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9649" y="5957021"/>
            <a:ext cx="1802269" cy="758929"/>
          </a:xfrm>
          <a:prstGeom prst="rect">
            <a:avLst/>
          </a:prstGeom>
        </p:spPr>
      </p:pic>
      <p:sp>
        <p:nvSpPr>
          <p:cNvPr id="46" name="Rectangle 45">
            <a:extLst>
              <a:ext uri="{FF2B5EF4-FFF2-40B4-BE49-F238E27FC236}">
                <a16:creationId xmlns:a16="http://schemas.microsoft.com/office/drawing/2014/main" id="{E9CC5F70-B8F4-4BB2-A632-74D2C77A466E}"/>
              </a:ext>
            </a:extLst>
          </p:cNvPr>
          <p:cNvSpPr/>
          <p:nvPr/>
        </p:nvSpPr>
        <p:spPr>
          <a:xfrm>
            <a:off x="90791" y="3555533"/>
            <a:ext cx="2353903" cy="984885"/>
          </a:xfrm>
          <a:prstGeom prst="rect">
            <a:avLst/>
          </a:prstGeom>
        </p:spPr>
        <p:txBody>
          <a:bodyPr wrap="square" lIns="91440" tIns="45720" rIns="91440" bIns="45720" anchor="t">
            <a:spAutoFit/>
          </a:bodyPr>
          <a:lstStyle/>
          <a:p>
            <a:pPr>
              <a:defRPr/>
            </a:pPr>
            <a:r>
              <a:rPr kumimoji="0" lang="en-US" sz="2200" b="1" i="0" u="none" strike="noStrike" kern="1200" cap="none" spc="0" normalizeH="0" baseline="0" noProof="0" dirty="0">
                <a:ln>
                  <a:noFill/>
                </a:ln>
                <a:solidFill>
                  <a:schemeClr val="accent5"/>
                </a:solidFill>
                <a:effectLst/>
                <a:uLnTx/>
                <a:uFillTx/>
                <a:latin typeface="Verdana"/>
                <a:ea typeface="Verdana"/>
                <a:cs typeface="Verdana" panose="020B0604030504040204" pitchFamily="34" charset="0"/>
              </a:rPr>
              <a:t>Level 2</a:t>
            </a:r>
            <a:r>
              <a:rPr lang="en-US" sz="2200" b="1" dirty="0">
                <a:solidFill>
                  <a:schemeClr val="accent5"/>
                </a:solidFill>
                <a:latin typeface="Verdana"/>
                <a:ea typeface="Verdana"/>
                <a:cs typeface="Verdana" panose="020B0604030504040204" pitchFamily="34" charset="0"/>
              </a:rPr>
              <a:t> </a:t>
            </a:r>
            <a:endParaRPr lang="en-US" sz="2200" b="1" i="0" u="none" strike="noStrike" kern="1200" cap="none" spc="0" normalizeH="0" baseline="0" noProof="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5"/>
                </a:solidFill>
                <a:latin typeface="Verdana"/>
                <a:ea typeface="Verdana"/>
                <a:cs typeface="Verdana" panose="020B0604030504040204" pitchFamily="34" charset="0"/>
              </a:rPr>
              <a:t>10-20 miles per charging </a:t>
            </a:r>
            <a:r>
              <a:rPr kumimoji="0" lang="en-US" b="0" i="0" u="none" strike="noStrike" kern="1200" cap="none" spc="0" normalizeH="0" baseline="0" noProof="0" dirty="0">
                <a:ln>
                  <a:noFill/>
                </a:ln>
                <a:solidFill>
                  <a:schemeClr val="accent5"/>
                </a:solidFill>
                <a:effectLst/>
                <a:uLnTx/>
                <a:uFillTx/>
                <a:latin typeface="Verdana"/>
                <a:ea typeface="Verdana"/>
                <a:cs typeface="Verdana" panose="020B0604030504040204" pitchFamily="34" charset="0"/>
              </a:rPr>
              <a:t>hour</a:t>
            </a:r>
            <a:endParaRPr lang="en-US" b="0" i="0" u="none" strike="noStrike" kern="1200" cap="none" spc="0" normalizeH="0" baseline="0" noProof="0" dirty="0">
              <a:ln>
                <a:noFill/>
              </a:ln>
              <a:solidFill>
                <a:schemeClr val="accent5"/>
              </a:solidFill>
              <a:effectLst/>
              <a:uLnTx/>
              <a:uFillTx/>
              <a:latin typeface="Verdana"/>
              <a:ea typeface="Verdana"/>
              <a:cs typeface="Verdana" panose="020B0604030504040204" pitchFamily="34" charset="0"/>
            </a:endParaRPr>
          </a:p>
        </p:txBody>
      </p:sp>
      <p:sp>
        <p:nvSpPr>
          <p:cNvPr id="47" name="Rectangle 46">
            <a:extLst>
              <a:ext uri="{FF2B5EF4-FFF2-40B4-BE49-F238E27FC236}">
                <a16:creationId xmlns:a16="http://schemas.microsoft.com/office/drawing/2014/main" id="{F82F91C5-07A5-431C-A05A-02BEF9EA369B}"/>
              </a:ext>
            </a:extLst>
          </p:cNvPr>
          <p:cNvSpPr/>
          <p:nvPr/>
        </p:nvSpPr>
        <p:spPr>
          <a:xfrm>
            <a:off x="110238" y="5060611"/>
            <a:ext cx="3696962" cy="707886"/>
          </a:xfrm>
          <a:prstGeom prst="rect">
            <a:avLst/>
          </a:prstGeom>
        </p:spPr>
        <p:txBody>
          <a:bodyPr wrap="square" lIns="91440" tIns="45720" rIns="91440" bIns="45720" anchor="t">
            <a:spAutoFit/>
          </a:bodyPr>
          <a:lstStyle/>
          <a:p>
            <a:pPr>
              <a:defRPr/>
            </a:pPr>
            <a:r>
              <a:rPr kumimoji="0" lang="en-US" sz="2200" b="1" i="0" u="none" strike="noStrike" kern="1200" cap="none" spc="0" normalizeH="0" baseline="0" noProof="0" dirty="0">
                <a:ln>
                  <a:noFill/>
                </a:ln>
                <a:solidFill>
                  <a:schemeClr val="accent5"/>
                </a:solidFill>
                <a:effectLst/>
                <a:uLnTx/>
                <a:uFillTx/>
                <a:latin typeface="Verdana"/>
                <a:ea typeface="Verdana"/>
                <a:cs typeface="Verdana" panose="020B0604030504040204" pitchFamily="34" charset="0"/>
              </a:rPr>
              <a:t>Level 3</a:t>
            </a:r>
            <a:r>
              <a:rPr lang="en-US" sz="2200" b="1" dirty="0">
                <a:solidFill>
                  <a:schemeClr val="accent5"/>
                </a:solidFill>
                <a:latin typeface="Verdana"/>
                <a:ea typeface="Verdana"/>
                <a:cs typeface="Verdana" panose="020B0604030504040204" pitchFamily="34" charset="0"/>
              </a:rPr>
              <a:t> </a:t>
            </a:r>
            <a:endParaRPr lang="en-US" sz="2200" b="1" i="0" u="none" strike="noStrike" kern="1200" cap="none" spc="0" normalizeH="0" baseline="0" noProof="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5"/>
                </a:solidFill>
                <a:effectLst/>
                <a:uLnTx/>
                <a:uFillTx/>
                <a:latin typeface="Verdana"/>
                <a:ea typeface="Verdana"/>
                <a:cs typeface="Verdana" panose="020B0604030504040204" pitchFamily="34" charset="0"/>
              </a:rPr>
              <a:t>150+ miles per charging hour</a:t>
            </a:r>
            <a:endParaRPr lang="en-US" b="0" i="0" u="none" strike="noStrike" kern="1200" cap="none" spc="0" normalizeH="0" baseline="0" noProof="0" dirty="0">
              <a:ln>
                <a:noFill/>
              </a:ln>
              <a:solidFill>
                <a:schemeClr val="accent5"/>
              </a:solidFill>
              <a:effectLst/>
              <a:uLnTx/>
              <a:uFillTx/>
              <a:latin typeface="Verdana"/>
              <a:ea typeface="Verdana"/>
              <a:cs typeface="Verdana" panose="020B0604030504040204" pitchFamily="34" charset="0"/>
            </a:endParaRPr>
          </a:p>
        </p:txBody>
      </p:sp>
      <p:pic>
        <p:nvPicPr>
          <p:cNvPr id="48" name="Picture 47">
            <a:extLst>
              <a:ext uri="{FF2B5EF4-FFF2-40B4-BE49-F238E27FC236}">
                <a16:creationId xmlns:a16="http://schemas.microsoft.com/office/drawing/2014/main" id="{17A71567-A805-4E43-A9E8-A128E1F432D0}"/>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97747" y="5698150"/>
            <a:ext cx="1084011" cy="646332"/>
          </a:xfrm>
          <a:prstGeom prst="rect">
            <a:avLst/>
          </a:prstGeom>
        </p:spPr>
      </p:pic>
      <p:sp>
        <p:nvSpPr>
          <p:cNvPr id="49" name="TextBox 48">
            <a:extLst>
              <a:ext uri="{FF2B5EF4-FFF2-40B4-BE49-F238E27FC236}">
                <a16:creationId xmlns:a16="http://schemas.microsoft.com/office/drawing/2014/main" id="{31B40631-F390-453D-A153-C60C72FD4C0D}"/>
              </a:ext>
            </a:extLst>
          </p:cNvPr>
          <p:cNvSpPr txBox="1"/>
          <p:nvPr/>
        </p:nvSpPr>
        <p:spPr>
          <a:xfrm>
            <a:off x="4062854" y="1850189"/>
            <a:ext cx="378121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6"/>
                </a:solidFill>
                <a:effectLst/>
                <a:uLnTx/>
                <a:uFillTx/>
                <a:latin typeface="Verdana"/>
                <a:ea typeface="Verdana"/>
              </a:rPr>
              <a:t>EV </a:t>
            </a:r>
            <a:r>
              <a:rPr kumimoji="0" lang="en-US" sz="2200" b="1" i="0" u="none" strike="noStrike" kern="1200" cap="none" spc="0" normalizeH="0" baseline="0" noProof="0" dirty="0">
                <a:ln>
                  <a:noFill/>
                </a:ln>
                <a:solidFill>
                  <a:schemeClr val="accent6"/>
                </a:solidFill>
                <a:effectLst/>
                <a:uLnTx/>
                <a:uFillTx/>
                <a:latin typeface="Verdana"/>
                <a:ea typeface="Verdana"/>
              </a:rPr>
              <a:t>Capable</a:t>
            </a:r>
            <a:endParaRPr kumimoji="0" lang="en-US" sz="1800" b="0" i="1" u="none" strike="noStrike" kern="1200" cap="none" spc="0" normalizeH="0" baseline="0" noProof="0" dirty="0">
              <a:ln>
                <a:noFill/>
              </a:ln>
              <a:solidFill>
                <a:schemeClr val="accent6"/>
              </a:solidFill>
              <a:effectLst/>
              <a:uLnTx/>
              <a:uFillTx/>
              <a:latin typeface="Verdana"/>
              <a:ea typeface="Verdana"/>
            </a:endParaRPr>
          </a:p>
        </p:txBody>
      </p:sp>
      <p:pic>
        <p:nvPicPr>
          <p:cNvPr id="50" name="Picture 49">
            <a:extLst>
              <a:ext uri="{FF2B5EF4-FFF2-40B4-BE49-F238E27FC236}">
                <a16:creationId xmlns:a16="http://schemas.microsoft.com/office/drawing/2014/main" id="{DBC4AF7D-405A-4F53-BBEA-9111B5FAC946}"/>
              </a:ext>
            </a:extLst>
          </p:cNvPr>
          <p:cNvPicPr>
            <a:picLocks noChangeAspect="1"/>
          </p:cNvPicPr>
          <p:nvPr/>
        </p:nvPicPr>
        <p:blipFill>
          <a:blip r:embed="rId8" cstate="print"/>
          <a:stretch>
            <a:fillRect/>
          </a:stretch>
        </p:blipFill>
        <p:spPr>
          <a:xfrm>
            <a:off x="4610877" y="2543690"/>
            <a:ext cx="2532875" cy="1144534"/>
          </a:xfrm>
          <a:prstGeom prst="rect">
            <a:avLst/>
          </a:prstGeom>
        </p:spPr>
      </p:pic>
      <p:pic>
        <p:nvPicPr>
          <p:cNvPr id="51" name="Picture 50">
            <a:extLst>
              <a:ext uri="{FF2B5EF4-FFF2-40B4-BE49-F238E27FC236}">
                <a16:creationId xmlns:a16="http://schemas.microsoft.com/office/drawing/2014/main" id="{F4AB8C73-99BF-4F28-BD20-356B6F7BED7F}"/>
              </a:ext>
            </a:extLst>
          </p:cNvPr>
          <p:cNvPicPr>
            <a:picLocks noChangeAspect="1"/>
          </p:cNvPicPr>
          <p:nvPr/>
        </p:nvPicPr>
        <p:blipFill>
          <a:blip r:embed="rId9" cstate="print"/>
          <a:stretch>
            <a:fillRect/>
          </a:stretch>
        </p:blipFill>
        <p:spPr>
          <a:xfrm>
            <a:off x="4660708" y="4016416"/>
            <a:ext cx="2532875" cy="1237979"/>
          </a:xfrm>
          <a:prstGeom prst="rect">
            <a:avLst/>
          </a:prstGeom>
        </p:spPr>
      </p:pic>
      <p:pic>
        <p:nvPicPr>
          <p:cNvPr id="52" name="Picture 51">
            <a:extLst>
              <a:ext uri="{FF2B5EF4-FFF2-40B4-BE49-F238E27FC236}">
                <a16:creationId xmlns:a16="http://schemas.microsoft.com/office/drawing/2014/main" id="{1129698F-E5F7-4117-A78E-B1C1566B8B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594190" y="5602741"/>
            <a:ext cx="1146147" cy="1150374"/>
          </a:xfrm>
          <a:prstGeom prst="rect">
            <a:avLst/>
          </a:prstGeom>
        </p:spPr>
      </p:pic>
      <p:sp>
        <p:nvSpPr>
          <p:cNvPr id="53" name="Rectangle 52">
            <a:extLst>
              <a:ext uri="{FF2B5EF4-FFF2-40B4-BE49-F238E27FC236}">
                <a16:creationId xmlns:a16="http://schemas.microsoft.com/office/drawing/2014/main" id="{7EA3D266-D6EE-4323-8896-CDE0B04FC6F4}"/>
              </a:ext>
            </a:extLst>
          </p:cNvPr>
          <p:cNvSpPr/>
          <p:nvPr/>
        </p:nvSpPr>
        <p:spPr>
          <a:xfrm>
            <a:off x="4066779" y="5015652"/>
            <a:ext cx="3786030" cy="43088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6"/>
                </a:solidFill>
                <a:effectLst/>
                <a:uLnTx/>
                <a:uFillTx/>
                <a:latin typeface="Verdana"/>
                <a:ea typeface="Verdana"/>
              </a:rPr>
              <a:t>EV </a:t>
            </a:r>
            <a:r>
              <a:rPr kumimoji="0" lang="en-US" sz="2200" b="1" i="0" u="none" strike="noStrike" kern="1200" cap="none" spc="0" normalizeH="0" baseline="0" noProof="0" dirty="0">
                <a:ln>
                  <a:noFill/>
                </a:ln>
                <a:solidFill>
                  <a:schemeClr val="accent6"/>
                </a:solidFill>
                <a:effectLst/>
                <a:uLnTx/>
                <a:uFillTx/>
                <a:latin typeface="Verdana"/>
                <a:ea typeface="Verdana"/>
              </a:rPr>
              <a:t>Charging Station</a:t>
            </a:r>
            <a:endParaRPr lang="en-US" sz="1800" b="0" i="0" u="none" strike="noStrike" kern="1200" cap="none" spc="0" normalizeH="0" baseline="0" noProof="0" dirty="0">
              <a:ln>
                <a:noFill/>
              </a:ln>
              <a:solidFill>
                <a:schemeClr val="accent6"/>
              </a:solidFill>
              <a:effectLst/>
              <a:uLnTx/>
              <a:uFillTx/>
              <a:latin typeface="Verdana" panose="020B0604030504040204" pitchFamily="34" charset="0"/>
              <a:ea typeface="Verdana" panose="020B0604030504040204" pitchFamily="34" charset="0"/>
            </a:endParaRPr>
          </a:p>
        </p:txBody>
      </p:sp>
      <p:graphicFrame>
        <p:nvGraphicFramePr>
          <p:cNvPr id="54" name="Chart 53">
            <a:extLst>
              <a:ext uri="{FF2B5EF4-FFF2-40B4-BE49-F238E27FC236}">
                <a16:creationId xmlns:a16="http://schemas.microsoft.com/office/drawing/2014/main" id="{0C5A402F-D887-4658-9DBB-561E8617DC8B}"/>
              </a:ext>
            </a:extLst>
          </p:cNvPr>
          <p:cNvGraphicFramePr>
            <a:graphicFrameLocks/>
          </p:cNvGraphicFramePr>
          <p:nvPr/>
        </p:nvGraphicFramePr>
        <p:xfrm>
          <a:off x="7900608" y="2854487"/>
          <a:ext cx="4351843" cy="2743200"/>
        </p:xfrm>
        <a:graphic>
          <a:graphicData uri="http://schemas.openxmlformats.org/drawingml/2006/chart">
            <c:chart xmlns:c="http://schemas.openxmlformats.org/drawingml/2006/chart" xmlns:r="http://schemas.openxmlformats.org/officeDocument/2006/relationships" r:id="rId11"/>
          </a:graphicData>
        </a:graphic>
      </p:graphicFrame>
      <p:sp>
        <p:nvSpPr>
          <p:cNvPr id="55" name="TextBox 54">
            <a:extLst>
              <a:ext uri="{FF2B5EF4-FFF2-40B4-BE49-F238E27FC236}">
                <a16:creationId xmlns:a16="http://schemas.microsoft.com/office/drawing/2014/main" id="{599DCB4D-C019-42E3-9702-A0DC769036D8}"/>
              </a:ext>
            </a:extLst>
          </p:cNvPr>
          <p:cNvSpPr txBox="1"/>
          <p:nvPr/>
        </p:nvSpPr>
        <p:spPr>
          <a:xfrm>
            <a:off x="10303264" y="2384683"/>
            <a:ext cx="173734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6"/>
                </a:solidFill>
                <a:latin typeface="Calibri"/>
              </a:rPr>
              <a:t>Percent of Parking Spaces</a:t>
            </a:r>
            <a:endParaRPr lang="en-GB" sz="1800" b="0" i="0" u="none" strike="noStrike" kern="1200" cap="none" spc="0" normalizeH="0" baseline="0" noProof="0" dirty="0">
              <a:ln>
                <a:noFill/>
              </a:ln>
              <a:solidFill>
                <a:schemeClr val="accent6"/>
              </a:solidFill>
              <a:effectLst/>
              <a:uLnTx/>
              <a:uFillTx/>
              <a:latin typeface="Calibri"/>
              <a:cs typeface="Calibri"/>
            </a:endParaRPr>
          </a:p>
        </p:txBody>
      </p:sp>
      <p:sp>
        <p:nvSpPr>
          <p:cNvPr id="56" name="TextBox 55">
            <a:extLst>
              <a:ext uri="{FF2B5EF4-FFF2-40B4-BE49-F238E27FC236}">
                <a16:creationId xmlns:a16="http://schemas.microsoft.com/office/drawing/2014/main" id="{ACC70804-C271-4F00-8D9B-D7CA5C853C8E}"/>
              </a:ext>
            </a:extLst>
          </p:cNvPr>
          <p:cNvSpPr txBox="1"/>
          <p:nvPr/>
        </p:nvSpPr>
        <p:spPr>
          <a:xfrm>
            <a:off x="4066779" y="3391079"/>
            <a:ext cx="378121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9989"/>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6"/>
                </a:solidFill>
                <a:effectLst/>
                <a:uLnTx/>
                <a:uFillTx/>
                <a:latin typeface="Verdana"/>
                <a:ea typeface="Verdana"/>
              </a:rPr>
              <a:t>EV </a:t>
            </a:r>
            <a:r>
              <a:rPr kumimoji="0" lang="en-US" sz="2200" b="1" i="0" u="none" strike="noStrike" kern="1200" cap="none" spc="0" normalizeH="0" baseline="0" noProof="0" dirty="0">
                <a:ln>
                  <a:noFill/>
                </a:ln>
                <a:solidFill>
                  <a:schemeClr val="accent6"/>
                </a:solidFill>
                <a:effectLst/>
                <a:uLnTx/>
                <a:uFillTx/>
                <a:latin typeface="Verdana"/>
                <a:ea typeface="Verdana"/>
              </a:rPr>
              <a:t>Ready</a:t>
            </a:r>
            <a:endParaRPr lang="en-US" sz="1800" b="0" i="1" u="none" strike="noStrike" kern="1200" cap="none" spc="0" normalizeH="0" baseline="0" noProof="0" dirty="0">
              <a:ln>
                <a:noFill/>
              </a:ln>
              <a:solidFill>
                <a:schemeClr val="accent6"/>
              </a:solidFill>
              <a:effectLst/>
              <a:uLnTx/>
              <a:uFillTx/>
              <a:latin typeface="Verdana" panose="020B0604030504040204" pitchFamily="34" charset="0"/>
              <a:ea typeface="Verdana" panose="020B0604030504040204" pitchFamily="34" charset="0"/>
            </a:endParaRPr>
          </a:p>
        </p:txBody>
      </p:sp>
      <p:pic>
        <p:nvPicPr>
          <p:cNvPr id="2" name="Picture 3" descr="A picture containing automaton&#10;&#10;Description automatically generated">
            <a:extLst>
              <a:ext uri="{FF2B5EF4-FFF2-40B4-BE49-F238E27FC236}">
                <a16:creationId xmlns:a16="http://schemas.microsoft.com/office/drawing/2014/main" id="{99A46837-1C9A-A8CE-E8F3-45554F1EFBA4}"/>
              </a:ext>
            </a:extLst>
          </p:cNvPr>
          <p:cNvPicPr>
            <a:picLocks noChangeAspect="1"/>
          </p:cNvPicPr>
          <p:nvPr/>
        </p:nvPicPr>
        <p:blipFill>
          <a:blip r:embed="rId12"/>
          <a:stretch>
            <a:fillRect/>
          </a:stretch>
        </p:blipFill>
        <p:spPr>
          <a:xfrm flipH="1">
            <a:off x="3019425" y="3686175"/>
            <a:ext cx="847725" cy="895350"/>
          </a:xfrm>
          <a:prstGeom prst="rect">
            <a:avLst/>
          </a:prstGeom>
        </p:spPr>
      </p:pic>
    </p:spTree>
    <p:extLst>
      <p:ext uri="{BB962C8B-B14F-4D97-AF65-F5344CB8AC3E}">
        <p14:creationId xmlns:p14="http://schemas.microsoft.com/office/powerpoint/2010/main" val="6243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39" grpId="0"/>
      <p:bldP spid="40" grpId="0"/>
      <p:bldP spid="46" grpId="0"/>
      <p:bldP spid="47" grpId="0"/>
      <p:bldP spid="49" grpId="0"/>
      <p:bldP spid="53" grpId="0"/>
      <p:bldGraphic spid="54" grpId="0">
        <p:bldAsOne/>
      </p:bldGraphic>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39CE-4EBA-4F0D-AE17-B8C594CA439B}"/>
              </a:ext>
            </a:extLst>
          </p:cNvPr>
          <p:cNvSpPr>
            <a:spLocks noGrp="1"/>
          </p:cNvSpPr>
          <p:nvPr>
            <p:ph type="ctrTitle"/>
          </p:nvPr>
        </p:nvSpPr>
        <p:spPr>
          <a:xfrm>
            <a:off x="182749" y="1197667"/>
            <a:ext cx="11812027" cy="843407"/>
          </a:xfrm>
        </p:spPr>
        <p:txBody>
          <a:bodyPr/>
          <a:lstStyle/>
          <a:p>
            <a:r>
              <a:rPr lang="en-US"/>
              <a:t>EV Infrastructure – New Construction</a:t>
            </a:r>
          </a:p>
        </p:txBody>
      </p:sp>
      <p:graphicFrame>
        <p:nvGraphicFramePr>
          <p:cNvPr id="5" name="Table 4">
            <a:extLst>
              <a:ext uri="{FF2B5EF4-FFF2-40B4-BE49-F238E27FC236}">
                <a16:creationId xmlns:a16="http://schemas.microsoft.com/office/drawing/2014/main" id="{9B10BB7E-3676-4D33-8806-904BEC8F8B20}"/>
              </a:ext>
            </a:extLst>
          </p:cNvPr>
          <p:cNvGraphicFramePr>
            <a:graphicFrameLocks noGrp="1"/>
          </p:cNvGraphicFramePr>
          <p:nvPr>
            <p:extLst>
              <p:ext uri="{D42A27DB-BD31-4B8C-83A1-F6EECF244321}">
                <p14:modId xmlns:p14="http://schemas.microsoft.com/office/powerpoint/2010/main" val="1584159031"/>
              </p:ext>
            </p:extLst>
          </p:nvPr>
        </p:nvGraphicFramePr>
        <p:xfrm>
          <a:off x="417129" y="2312891"/>
          <a:ext cx="11283804" cy="4124582"/>
        </p:xfrm>
        <a:graphic>
          <a:graphicData uri="http://schemas.openxmlformats.org/drawingml/2006/table">
            <a:tbl>
              <a:tblPr firstRow="1" firstCol="1" bandRow="1">
                <a:tableStyleId>{5C22544A-7EE6-4342-B048-85BDC9FD1C3A}</a:tableStyleId>
              </a:tblPr>
              <a:tblGrid>
                <a:gridCol w="1970471">
                  <a:extLst>
                    <a:ext uri="{9D8B030D-6E8A-4147-A177-3AD203B41FA5}">
                      <a16:colId xmlns:a16="http://schemas.microsoft.com/office/drawing/2014/main" val="1961885408"/>
                    </a:ext>
                  </a:extLst>
                </a:gridCol>
                <a:gridCol w="2275170">
                  <a:extLst>
                    <a:ext uri="{9D8B030D-6E8A-4147-A177-3AD203B41FA5}">
                      <a16:colId xmlns:a16="http://schemas.microsoft.com/office/drawing/2014/main" val="1598221176"/>
                    </a:ext>
                  </a:extLst>
                </a:gridCol>
                <a:gridCol w="2021735">
                  <a:extLst>
                    <a:ext uri="{9D8B030D-6E8A-4147-A177-3AD203B41FA5}">
                      <a16:colId xmlns:a16="http://schemas.microsoft.com/office/drawing/2014/main" val="943595004"/>
                    </a:ext>
                  </a:extLst>
                </a:gridCol>
                <a:gridCol w="5016428">
                  <a:extLst>
                    <a:ext uri="{9D8B030D-6E8A-4147-A177-3AD203B41FA5}">
                      <a16:colId xmlns:a16="http://schemas.microsoft.com/office/drawing/2014/main" val="4059304272"/>
                    </a:ext>
                  </a:extLst>
                </a:gridCol>
              </a:tblGrid>
              <a:tr h="587377">
                <a:tc>
                  <a:txBody>
                    <a:bodyPr/>
                    <a:lstStyle/>
                    <a:p>
                      <a:pPr marL="0" marR="0">
                        <a:lnSpc>
                          <a:spcPct val="115000"/>
                        </a:lnSpc>
                        <a:spcBef>
                          <a:spcPts val="0"/>
                        </a:spcBef>
                        <a:spcAft>
                          <a:spcPts val="0"/>
                        </a:spcAft>
                      </a:pPr>
                      <a:endParaRPr lang="en-US" sz="1400">
                        <a:effectLst/>
                        <a:latin typeface="Source Sans Pro"/>
                        <a:ea typeface="Source Sans Pro"/>
                        <a:cs typeface="Times New Roman" panose="02020603050405020304" pitchFamily="18" charset="0"/>
                      </a:endParaRPr>
                    </a:p>
                  </a:txBody>
                  <a:tcPr marL="24425" marR="24425" marT="0" marB="0">
                    <a:noFill/>
                  </a:tcPr>
                </a:tc>
                <a:tc>
                  <a:txBody>
                    <a:bodyPr/>
                    <a:lstStyle/>
                    <a:p>
                      <a:pPr marL="0" marR="0" algn="ctr">
                        <a:lnSpc>
                          <a:spcPct val="115000"/>
                        </a:lnSpc>
                        <a:spcBef>
                          <a:spcPts val="0"/>
                        </a:spcBef>
                        <a:spcAft>
                          <a:spcPts val="0"/>
                        </a:spcAft>
                      </a:pPr>
                      <a:r>
                        <a:rPr lang="en-US" sz="1800">
                          <a:effectLst/>
                          <a:latin typeface="Source Sans Pro"/>
                          <a:ea typeface="Source Sans Pro"/>
                        </a:rPr>
                        <a:t>2019 CALGreen</a:t>
                      </a:r>
                      <a:endParaRPr lang="en-US" sz="1800">
                        <a:effectLst/>
                        <a:latin typeface="Source Sans Pro"/>
                        <a:ea typeface="Source Sans Pro"/>
                        <a:cs typeface="Times New Roman" panose="02020603050405020304" pitchFamily="18" charset="0"/>
                      </a:endParaRPr>
                    </a:p>
                  </a:txBody>
                  <a:tcPr marL="24425" marR="24425" marT="0" marB="0" anchor="ctr"/>
                </a:tc>
                <a:tc>
                  <a:txBody>
                    <a:bodyPr/>
                    <a:lstStyle/>
                    <a:p>
                      <a:pPr marL="0" marR="0" algn="ctr">
                        <a:lnSpc>
                          <a:spcPct val="115000"/>
                        </a:lnSpc>
                        <a:spcBef>
                          <a:spcPts val="0"/>
                        </a:spcBef>
                        <a:spcAft>
                          <a:spcPts val="0"/>
                        </a:spcAft>
                      </a:pPr>
                      <a:r>
                        <a:rPr lang="en-US" sz="1800">
                          <a:effectLst/>
                          <a:latin typeface="Source Sans Pro"/>
                          <a:ea typeface="Source Sans Pro"/>
                        </a:rPr>
                        <a:t>2022 CALGreen</a:t>
                      </a:r>
                      <a:endParaRPr lang="en-US" sz="1800">
                        <a:effectLst/>
                        <a:latin typeface="Source Sans Pro"/>
                        <a:ea typeface="Source Sans Pro"/>
                        <a:cs typeface="Times New Roman" panose="02020603050405020304" pitchFamily="18" charset="0"/>
                      </a:endParaRPr>
                    </a:p>
                  </a:txBody>
                  <a:tcPr marL="24425" marR="24425" marT="0" marB="0" anchor="ctr"/>
                </a:tc>
                <a:tc rowSpan="2">
                  <a:txBody>
                    <a:bodyPr/>
                    <a:lstStyle/>
                    <a:p>
                      <a:pPr marL="0" marR="0" algn="ctr">
                        <a:lnSpc>
                          <a:spcPct val="115000"/>
                        </a:lnSpc>
                        <a:spcBef>
                          <a:spcPts val="0"/>
                        </a:spcBef>
                        <a:spcAft>
                          <a:spcPts val="0"/>
                        </a:spcAft>
                      </a:pPr>
                      <a:r>
                        <a:rPr lang="en-US" sz="1800">
                          <a:effectLst/>
                          <a:latin typeface="Source Sans Pro"/>
                          <a:ea typeface="Source Sans Pro"/>
                        </a:rPr>
                        <a:t>Model Code</a:t>
                      </a:r>
                      <a:endParaRPr lang="en-US" sz="1800">
                        <a:effectLst/>
                        <a:latin typeface="Source Sans Pro"/>
                        <a:ea typeface="Source Sans Pro"/>
                        <a:cs typeface="Times New Roman" panose="02020603050405020304" pitchFamily="18" charset="0"/>
                      </a:endParaRPr>
                    </a:p>
                  </a:txBody>
                  <a:tcPr marL="24425" marR="24425" marT="0" marB="0" anchor="ctr"/>
                </a:tc>
                <a:extLst>
                  <a:ext uri="{0D108BD9-81ED-4DB2-BD59-A6C34878D82A}">
                    <a16:rowId xmlns:a16="http://schemas.microsoft.com/office/drawing/2014/main" val="2107433766"/>
                  </a:ext>
                </a:extLst>
              </a:tr>
              <a:tr h="351028">
                <a:tc>
                  <a:txBody>
                    <a:bodyPr/>
                    <a:lstStyle/>
                    <a:p>
                      <a:pPr marL="0" marR="0">
                        <a:lnSpc>
                          <a:spcPct val="115000"/>
                        </a:lnSpc>
                        <a:spcBef>
                          <a:spcPts val="0"/>
                        </a:spcBef>
                        <a:spcAft>
                          <a:spcPts val="0"/>
                        </a:spcAft>
                      </a:pPr>
                      <a:endParaRPr lang="en-US" sz="1400">
                        <a:effectLst/>
                        <a:latin typeface="Source Sans Pro"/>
                        <a:ea typeface="Source Sans Pro"/>
                        <a:cs typeface="Times New Roman" panose="02020603050405020304" pitchFamily="18" charset="0"/>
                      </a:endParaRPr>
                    </a:p>
                  </a:txBody>
                  <a:tcPr marL="24425" marR="24425" marT="0" marB="0">
                    <a:noFill/>
                  </a:tcPr>
                </a:tc>
                <a:tc>
                  <a:txBody>
                    <a:bodyPr/>
                    <a:lstStyle/>
                    <a:p>
                      <a:pPr marL="0" marR="0" algn="ctr">
                        <a:lnSpc>
                          <a:spcPct val="115000"/>
                        </a:lnSpc>
                        <a:spcBef>
                          <a:spcPts val="0"/>
                        </a:spcBef>
                        <a:spcAft>
                          <a:spcPts val="0"/>
                        </a:spcAft>
                      </a:pPr>
                      <a:r>
                        <a:rPr lang="en-US" sz="1800" dirty="0">
                          <a:effectLst/>
                          <a:latin typeface="Source Sans Pro"/>
                          <a:ea typeface="Source Sans Pro"/>
                        </a:rPr>
                        <a:t>Mandatory</a:t>
                      </a:r>
                      <a:endParaRPr lang="en-US" sz="1800" dirty="0">
                        <a:effectLst/>
                        <a:latin typeface="Source Sans Pro"/>
                        <a:ea typeface="Source Sans Pro"/>
                        <a:cs typeface="Times New Roman" panose="02020603050405020304" pitchFamily="18" charset="0"/>
                      </a:endParaRPr>
                    </a:p>
                  </a:txBody>
                  <a:tcPr marL="24425" marR="24425" marT="0" marB="0" anchor="ctr">
                    <a:solidFill>
                      <a:schemeClr val="bg1">
                        <a:lumMod val="75000"/>
                      </a:schemeClr>
                    </a:solidFill>
                  </a:tcPr>
                </a:tc>
                <a:tc>
                  <a:txBody>
                    <a:bodyPr/>
                    <a:lstStyle/>
                    <a:p>
                      <a:pPr marL="0" marR="0" algn="ctr">
                        <a:lnSpc>
                          <a:spcPct val="115000"/>
                        </a:lnSpc>
                        <a:spcBef>
                          <a:spcPts val="0"/>
                        </a:spcBef>
                        <a:spcAft>
                          <a:spcPts val="0"/>
                        </a:spcAft>
                      </a:pPr>
                      <a:r>
                        <a:rPr lang="en-US" sz="1800" dirty="0">
                          <a:effectLst/>
                          <a:latin typeface="Source Sans Pro"/>
                          <a:ea typeface="Source Sans Pro"/>
                        </a:rPr>
                        <a:t>Mandatory</a:t>
                      </a:r>
                      <a:endParaRPr lang="en-US" sz="1800" dirty="0">
                        <a:effectLst/>
                        <a:latin typeface="Source Sans Pro"/>
                        <a:ea typeface="Source Sans Pro"/>
                        <a:cs typeface="Times New Roman" panose="02020603050405020304" pitchFamily="18" charset="0"/>
                      </a:endParaRPr>
                    </a:p>
                  </a:txBody>
                  <a:tcPr marL="24425" marR="24425" marT="0" marB="0" anchor="ctr">
                    <a:solidFill>
                      <a:schemeClr val="bg1">
                        <a:lumMod val="75000"/>
                      </a:schemeClr>
                    </a:solidFill>
                  </a:tcPr>
                </a:tc>
                <a:tc v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3422" marR="43422" marT="0" marB="0" anchor="ctr"/>
                </a:tc>
                <a:extLst>
                  <a:ext uri="{0D108BD9-81ED-4DB2-BD59-A6C34878D82A}">
                    <a16:rowId xmlns:a16="http://schemas.microsoft.com/office/drawing/2014/main" val="176424151"/>
                  </a:ext>
                </a:extLst>
              </a:tr>
              <a:tr h="3186177">
                <a:tc>
                  <a:txBody>
                    <a:bodyPr/>
                    <a:lstStyle/>
                    <a:p>
                      <a:pPr marL="0" marR="0" algn="ctr">
                        <a:lnSpc>
                          <a:spcPct val="115000"/>
                        </a:lnSpc>
                        <a:spcBef>
                          <a:spcPts val="0"/>
                        </a:spcBef>
                        <a:spcAft>
                          <a:spcPts val="0"/>
                        </a:spcAft>
                      </a:pPr>
                      <a:r>
                        <a:rPr lang="en-US" sz="1800">
                          <a:effectLst/>
                          <a:latin typeface="Source Sans Pro"/>
                          <a:ea typeface="Source Sans Pro"/>
                        </a:rPr>
                        <a:t>Single Family Homes and </a:t>
                      </a:r>
                      <a:endParaRPr lang="en-US" sz="1800">
                        <a:effectLst/>
                        <a:latin typeface="Source Sans Pro" panose="020B0503030403020204" pitchFamily="34" charset="0"/>
                        <a:ea typeface="Source Sans Pro" panose="020B0503030403020204" pitchFamily="34" charset="0"/>
                      </a:endParaRPr>
                    </a:p>
                    <a:p>
                      <a:pPr marL="0" marR="0" algn="ctr">
                        <a:lnSpc>
                          <a:spcPct val="115000"/>
                        </a:lnSpc>
                        <a:spcBef>
                          <a:spcPts val="0"/>
                        </a:spcBef>
                        <a:spcAft>
                          <a:spcPts val="0"/>
                        </a:spcAft>
                      </a:pPr>
                      <a:r>
                        <a:rPr lang="en-US" sz="1800">
                          <a:effectLst/>
                          <a:latin typeface="Source Sans Pro"/>
                          <a:ea typeface="Source Sans Pro"/>
                          <a:cs typeface="Times New Roman"/>
                        </a:rPr>
                        <a:t>Two-Family</a:t>
                      </a:r>
                    </a:p>
                    <a:p>
                      <a:pPr marL="0" marR="0" algn="ctr">
                        <a:lnSpc>
                          <a:spcPct val="115000"/>
                        </a:lnSpc>
                        <a:spcBef>
                          <a:spcPts val="0"/>
                        </a:spcBef>
                        <a:spcAft>
                          <a:spcPts val="0"/>
                        </a:spcAft>
                      </a:pPr>
                      <a:r>
                        <a:rPr lang="en-US" sz="1800">
                          <a:effectLst/>
                          <a:latin typeface="Source Sans Pro"/>
                          <a:ea typeface="Source Sans Pro"/>
                          <a:cs typeface="Times New Roman"/>
                        </a:rPr>
                        <a:t>Townhomes</a:t>
                      </a:r>
                    </a:p>
                  </a:txBody>
                  <a:tcPr marL="24425" marR="24425" marT="0" marB="0" anchor="ctr"/>
                </a:tc>
                <a:tc gridSpan="2">
                  <a:txBody>
                    <a:bodyPr/>
                    <a:lstStyle/>
                    <a:p>
                      <a:pPr marL="0" marR="0" algn="ctr">
                        <a:lnSpc>
                          <a:spcPct val="115000"/>
                        </a:lnSpc>
                        <a:spcBef>
                          <a:spcPts val="0"/>
                        </a:spcBef>
                        <a:spcAft>
                          <a:spcPts val="0"/>
                        </a:spcAft>
                      </a:pPr>
                      <a:r>
                        <a:rPr lang="en-US" sz="1800">
                          <a:effectLst/>
                          <a:latin typeface="Source Sans Pro"/>
                          <a:ea typeface="Source Sans Pro"/>
                        </a:rPr>
                        <a:t>(1) Level 2 EV Capable for one parking </a:t>
                      </a:r>
                      <a:endParaRPr lang="en-US">
                        <a:latin typeface="Source Sans Pro"/>
                        <a:ea typeface="Source Sans Pro"/>
                      </a:endParaRPr>
                    </a:p>
                    <a:p>
                      <a:pPr marL="0" marR="0" lvl="0" algn="ctr">
                        <a:lnSpc>
                          <a:spcPct val="114999"/>
                        </a:lnSpc>
                        <a:spcBef>
                          <a:spcPts val="0"/>
                        </a:spcBef>
                        <a:spcAft>
                          <a:spcPts val="0"/>
                        </a:spcAft>
                        <a:buNone/>
                      </a:pPr>
                      <a:r>
                        <a:rPr lang="en-US" sz="1800">
                          <a:effectLst/>
                          <a:latin typeface="Source Sans Pro"/>
                          <a:ea typeface="Source Sans Pro"/>
                        </a:rPr>
                        <a:t>space per dwelling unit</a:t>
                      </a: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24425" marR="24425" marT="0" marB="0" anchor="ctr"/>
                </a:tc>
                <a:tc hMerge="1">
                  <a:txBody>
                    <a:bodyPr/>
                    <a:lstStyle/>
                    <a:p>
                      <a:pPr marL="0" marR="0" algn="ctr">
                        <a:lnSpc>
                          <a:spcPct val="115000"/>
                        </a:lnSpc>
                        <a:spcBef>
                          <a:spcPts val="0"/>
                        </a:spcBef>
                        <a:spcAft>
                          <a:spcPts val="0"/>
                        </a:spcAft>
                      </a:pPr>
                      <a:endParaRPr lang="en-US" sz="2000" i="1">
                        <a:effectLst/>
                        <a:latin typeface="Calibri" panose="020F0502020204030204" pitchFamily="34" charset="0"/>
                        <a:ea typeface="Calibri" panose="020F0502020204030204" pitchFamily="34" charset="0"/>
                        <a:cs typeface="Times New Roman" panose="02020603050405020304" pitchFamily="18" charset="0"/>
                      </a:endParaRPr>
                    </a:p>
                  </a:txBody>
                  <a:tcPr marL="32567" marR="32567" marT="0" marB="0" anchor="ctr"/>
                </a:tc>
                <a:tc>
                  <a:txBody>
                    <a:bodyPr/>
                    <a:lstStyle/>
                    <a:p>
                      <a:pPr marL="457200" marR="0" lvl="1" indent="0" algn="l">
                        <a:lnSpc>
                          <a:spcPct val="115000"/>
                        </a:lnSpc>
                        <a:spcBef>
                          <a:spcPts val="0"/>
                        </a:spcBef>
                        <a:spcAft>
                          <a:spcPts val="0"/>
                        </a:spcAft>
                        <a:buFont typeface="Arial" panose="020B0604020202020204" pitchFamily="34" charset="0"/>
                        <a:buNone/>
                      </a:pPr>
                      <a:r>
                        <a:rPr lang="en-US" sz="1800" dirty="0">
                          <a:effectLst/>
                          <a:latin typeface="Source Sans Pro"/>
                          <a:ea typeface="Source Sans Pro"/>
                        </a:rPr>
                        <a:t>2 EV spaces total:</a:t>
                      </a:r>
                    </a:p>
                    <a:p>
                      <a:pPr marL="628650" marR="0" lvl="1" indent="-171450" algn="l">
                        <a:lnSpc>
                          <a:spcPct val="115000"/>
                        </a:lnSpc>
                        <a:spcBef>
                          <a:spcPts val="0"/>
                        </a:spcBef>
                        <a:spcAft>
                          <a:spcPts val="0"/>
                        </a:spcAft>
                        <a:buFont typeface="Arial" panose="020B0604020202020204" pitchFamily="34" charset="0"/>
                        <a:buChar char="•"/>
                      </a:pPr>
                      <a:r>
                        <a:rPr lang="en-US" sz="1800" dirty="0">
                          <a:effectLst/>
                          <a:latin typeface="Source Sans Pro"/>
                          <a:ea typeface="Source Sans Pro"/>
                        </a:rPr>
                        <a:t>1 Level 2 EV Ready circuit </a:t>
                      </a: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i="0" dirty="0">
                          <a:solidFill>
                            <a:schemeClr val="tx1"/>
                          </a:solidFill>
                          <a:effectLst/>
                          <a:latin typeface="Source Sans Pro"/>
                          <a:ea typeface="Source Sans Pro"/>
                        </a:rPr>
                        <a:t>1 Level 1 EV Ready circuit</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800" i="0" dirty="0">
                        <a:solidFill>
                          <a:schemeClr val="tx1"/>
                        </a:solidFill>
                        <a:effectLst/>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800" i="0" dirty="0">
                        <a:solidFill>
                          <a:schemeClr val="tx1"/>
                        </a:solidFill>
                        <a:effectLst/>
                        <a:latin typeface="Source Sans Pro" panose="020B0503030403020204" pitchFamily="34" charset="0"/>
                        <a:ea typeface="Source Sans Pro" panose="020B0503030403020204" pitchFamily="34" charset="0"/>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800" i="0" dirty="0">
                        <a:solidFill>
                          <a:schemeClr val="tx1"/>
                        </a:solidFill>
                        <a:effectLst/>
                        <a:latin typeface="Source Sans Pro" panose="020B0503030403020204" pitchFamily="34" charset="0"/>
                        <a:ea typeface="Source Sans Pro" panose="020B0503030403020204" pitchFamily="34" charset="0"/>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800" i="0" dirty="0">
                        <a:solidFill>
                          <a:schemeClr val="tx1"/>
                        </a:solidFill>
                        <a:effectLst/>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800" i="0" dirty="0">
                        <a:solidFill>
                          <a:schemeClr val="tx1"/>
                        </a:solidFill>
                        <a:effectLst/>
                        <a:latin typeface="Source Sans Pro" panose="020B0503030403020204" pitchFamily="34" charset="0"/>
                        <a:ea typeface="Source Sans Pro" panose="020B0503030403020204" pitchFamily="34" charset="0"/>
                      </a:endParaRPr>
                    </a:p>
                  </a:txBody>
                  <a:tcPr marL="24425" marR="24425" marT="0" marB="0" anchor="ctr"/>
                </a:tc>
                <a:extLst>
                  <a:ext uri="{0D108BD9-81ED-4DB2-BD59-A6C34878D82A}">
                    <a16:rowId xmlns:a16="http://schemas.microsoft.com/office/drawing/2014/main" val="2740491200"/>
                  </a:ext>
                </a:extLst>
              </a:tr>
            </a:tbl>
          </a:graphicData>
        </a:graphic>
      </p:graphicFrame>
      <p:pic>
        <p:nvPicPr>
          <p:cNvPr id="6" name="Picture 2" descr="Image result for fiat 500e">
            <a:extLst>
              <a:ext uri="{FF2B5EF4-FFF2-40B4-BE49-F238E27FC236}">
                <a16:creationId xmlns:a16="http://schemas.microsoft.com/office/drawing/2014/main" id="{BAEFB083-158D-4802-B2D0-F2F1EDA27B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8150" y="5784188"/>
            <a:ext cx="813072" cy="5366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96E82B8-888E-419A-8378-E53DAD5F6F2D}"/>
              </a:ext>
            </a:extLst>
          </p:cNvPr>
          <p:cNvPicPr>
            <a:picLocks noChangeAspect="1"/>
          </p:cNvPicPr>
          <p:nvPr/>
        </p:nvPicPr>
        <p:blipFill>
          <a:blip r:embed="rId3" cstate="print">
            <a:clrChange>
              <a:clrFrom>
                <a:srgbClr val="FEFEFE"/>
              </a:clrFrom>
              <a:clrTo>
                <a:srgbClr val="FEFEFE">
                  <a:alpha val="0"/>
                </a:srgbClr>
              </a:clrTo>
            </a:clrChange>
          </a:blip>
          <a:stretch>
            <a:fillRect/>
          </a:stretch>
        </p:blipFill>
        <p:spPr>
          <a:xfrm>
            <a:off x="3459881" y="4951968"/>
            <a:ext cx="2367283" cy="1069707"/>
          </a:xfrm>
          <a:prstGeom prst="rect">
            <a:avLst/>
          </a:prstGeom>
        </p:spPr>
      </p:pic>
      <p:pic>
        <p:nvPicPr>
          <p:cNvPr id="8" name="Picture 7">
            <a:extLst>
              <a:ext uri="{FF2B5EF4-FFF2-40B4-BE49-F238E27FC236}">
                <a16:creationId xmlns:a16="http://schemas.microsoft.com/office/drawing/2014/main" id="{6DE57080-28D8-4DA7-85AF-B362996114D7}"/>
              </a:ext>
            </a:extLst>
          </p:cNvPr>
          <p:cNvPicPr>
            <a:picLocks noChangeAspect="1"/>
          </p:cNvPicPr>
          <p:nvPr/>
        </p:nvPicPr>
        <p:blipFill>
          <a:blip r:embed="rId4" cstate="print"/>
          <a:stretch>
            <a:fillRect/>
          </a:stretch>
        </p:blipFill>
        <p:spPr>
          <a:xfrm>
            <a:off x="8626382" y="5866515"/>
            <a:ext cx="371972" cy="371972"/>
          </a:xfrm>
          <a:prstGeom prst="rect">
            <a:avLst/>
          </a:prstGeom>
        </p:spPr>
      </p:pic>
      <p:pic>
        <p:nvPicPr>
          <p:cNvPr id="9" name="Picture 2" descr="50A Industrial Receptacle, Black; Tamper Resistant: No">
            <a:extLst>
              <a:ext uri="{FF2B5EF4-FFF2-40B4-BE49-F238E27FC236}">
                <a16:creationId xmlns:a16="http://schemas.microsoft.com/office/drawing/2014/main" id="{B207606B-66B0-4C78-90CC-E01AD188F2D4}"/>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570405" y="5095797"/>
            <a:ext cx="483926" cy="483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ue car&#10;&#10;Description automatically generated">
            <a:extLst>
              <a:ext uri="{FF2B5EF4-FFF2-40B4-BE49-F238E27FC236}">
                <a16:creationId xmlns:a16="http://schemas.microsoft.com/office/drawing/2014/main" id="{BE046484-6B16-434E-80FE-C604C49488AF}"/>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36268" y="5085896"/>
            <a:ext cx="1196837" cy="426475"/>
          </a:xfrm>
          <a:prstGeom prst="rect">
            <a:avLst/>
          </a:prstGeom>
        </p:spPr>
      </p:pic>
      <p:sp>
        <p:nvSpPr>
          <p:cNvPr id="12" name="Rectangle 11">
            <a:extLst>
              <a:ext uri="{FF2B5EF4-FFF2-40B4-BE49-F238E27FC236}">
                <a16:creationId xmlns:a16="http://schemas.microsoft.com/office/drawing/2014/main" id="{CD3D71CB-68C8-426B-B678-223783E08E56}"/>
              </a:ext>
            </a:extLst>
          </p:cNvPr>
          <p:cNvSpPr/>
          <p:nvPr/>
        </p:nvSpPr>
        <p:spPr>
          <a:xfrm>
            <a:off x="9981457" y="5201041"/>
            <a:ext cx="994889" cy="820634"/>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GB" kern="1200">
              <a:solidFill>
                <a:prstClr val="white"/>
              </a:solidFill>
              <a:latin typeface="Calibri"/>
            </a:endParaRPr>
          </a:p>
        </p:txBody>
      </p:sp>
      <p:sp>
        <p:nvSpPr>
          <p:cNvPr id="13" name="Rectangle 12">
            <a:extLst>
              <a:ext uri="{FF2B5EF4-FFF2-40B4-BE49-F238E27FC236}">
                <a16:creationId xmlns:a16="http://schemas.microsoft.com/office/drawing/2014/main" id="{F629E92E-BD33-4409-9043-D38E50333556}"/>
              </a:ext>
            </a:extLst>
          </p:cNvPr>
          <p:cNvSpPr/>
          <p:nvPr/>
        </p:nvSpPr>
        <p:spPr>
          <a:xfrm>
            <a:off x="9933185" y="5283011"/>
            <a:ext cx="1043162" cy="738664"/>
          </a:xfrm>
          <a:prstGeom prst="rect">
            <a:avLst/>
          </a:prstGeom>
        </p:spPr>
        <p:txBody>
          <a:bodyPr wrap="square">
            <a:spAutoFit/>
          </a:bodyPr>
          <a:lstStyle/>
          <a:p>
            <a:pPr algn="ctr" defTabSz="685800">
              <a:buClrTx/>
              <a:defRPr/>
            </a:pPr>
            <a:r>
              <a:rPr lang="en-US" sz="1400" kern="1200">
                <a:solidFill>
                  <a:srgbClr val="444655"/>
                </a:solidFill>
                <a:effectLst>
                  <a:innerShdw blurRad="63500" dist="50800" dir="16200000">
                    <a:prstClr val="black">
                      <a:alpha val="50000"/>
                    </a:prstClr>
                  </a:innerShdw>
                </a:effectLst>
                <a:latin typeface="Calibri" panose="020F0502020204030204" pitchFamily="34" charset="0"/>
                <a:ea typeface="+mn-ea"/>
                <a:cs typeface="Times New Roman" panose="02020603050405020304" pitchFamily="18" charset="0"/>
              </a:rPr>
              <a:t>ELECTRIC </a:t>
            </a:r>
          </a:p>
          <a:p>
            <a:pPr algn="ctr" defTabSz="685800">
              <a:buClrTx/>
              <a:defRPr/>
            </a:pPr>
            <a:r>
              <a:rPr lang="en-US" sz="1400" kern="1200">
                <a:solidFill>
                  <a:srgbClr val="444655"/>
                </a:solidFill>
                <a:effectLst>
                  <a:innerShdw blurRad="63500" dist="50800" dir="16200000">
                    <a:prstClr val="black">
                      <a:alpha val="50000"/>
                    </a:prstClr>
                  </a:innerShdw>
                </a:effectLst>
                <a:latin typeface="Calibri" panose="020F0502020204030204" pitchFamily="34" charset="0"/>
                <a:ea typeface="+mn-ea"/>
                <a:cs typeface="Times New Roman" panose="02020603050405020304" pitchFamily="18" charset="0"/>
              </a:rPr>
              <a:t>VEHICLE </a:t>
            </a:r>
          </a:p>
          <a:p>
            <a:pPr algn="ctr" defTabSz="685800">
              <a:buClrTx/>
              <a:defRPr/>
            </a:pPr>
            <a:r>
              <a:rPr lang="en-US" sz="1400" kern="1200">
                <a:solidFill>
                  <a:srgbClr val="444655"/>
                </a:solidFill>
                <a:effectLst>
                  <a:innerShdw blurRad="63500" dist="50800" dir="16200000">
                    <a:prstClr val="black">
                      <a:alpha val="50000"/>
                    </a:prstClr>
                  </a:innerShdw>
                </a:effectLst>
                <a:latin typeface="Calibri" panose="020F0502020204030204" pitchFamily="34" charset="0"/>
                <a:ea typeface="+mn-ea"/>
                <a:cs typeface="Times New Roman" panose="02020603050405020304" pitchFamily="18" charset="0"/>
              </a:rPr>
              <a:t>OUTLET</a:t>
            </a:r>
            <a:endParaRPr lang="en-GB" sz="1400" kern="1200">
              <a:solidFill>
                <a:srgbClr val="444655"/>
              </a:solidFill>
              <a:effectLst>
                <a:innerShdw blurRad="63500" dist="50800" dir="16200000">
                  <a:prstClr val="black">
                    <a:alpha val="50000"/>
                  </a:prstClr>
                </a:innerShdw>
              </a:effectLst>
              <a:latin typeface="Calibri"/>
              <a:ea typeface="+mn-ea"/>
              <a:cs typeface="+mn-cs"/>
            </a:endParaRPr>
          </a:p>
        </p:txBody>
      </p:sp>
      <p:sp>
        <p:nvSpPr>
          <p:cNvPr id="14" name="Text Placeholder 2">
            <a:extLst>
              <a:ext uri="{FF2B5EF4-FFF2-40B4-BE49-F238E27FC236}">
                <a16:creationId xmlns:a16="http://schemas.microsoft.com/office/drawing/2014/main" id="{C4E00B0C-9C4E-40F6-B61E-9A96F1C9C77A}"/>
              </a:ext>
            </a:extLst>
          </p:cNvPr>
          <p:cNvSpPr txBox="1">
            <a:spLocks/>
          </p:cNvSpPr>
          <p:nvPr/>
        </p:nvSpPr>
        <p:spPr>
          <a:xfrm>
            <a:off x="269811" y="160054"/>
            <a:ext cx="5876947" cy="64135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2022 Initiative - Key Concepts</a:t>
            </a:r>
            <a:endParaRPr lang="en-US"/>
          </a:p>
        </p:txBody>
      </p:sp>
    </p:spTree>
    <p:extLst>
      <p:ext uri="{BB962C8B-B14F-4D97-AF65-F5344CB8AC3E}">
        <p14:creationId xmlns:p14="http://schemas.microsoft.com/office/powerpoint/2010/main" val="4061316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39CE-4EBA-4F0D-AE17-B8C594CA439B}"/>
              </a:ext>
            </a:extLst>
          </p:cNvPr>
          <p:cNvSpPr>
            <a:spLocks noGrp="1"/>
          </p:cNvSpPr>
          <p:nvPr>
            <p:ph type="ctrTitle"/>
          </p:nvPr>
        </p:nvSpPr>
        <p:spPr>
          <a:xfrm>
            <a:off x="182749" y="1197667"/>
            <a:ext cx="11812027" cy="787129"/>
          </a:xfrm>
        </p:spPr>
        <p:txBody>
          <a:bodyPr/>
          <a:lstStyle/>
          <a:p>
            <a:r>
              <a:rPr lang="en-US" dirty="0"/>
              <a:t>EV Infrastructure – New Construction</a:t>
            </a:r>
          </a:p>
        </p:txBody>
      </p:sp>
      <p:graphicFrame>
        <p:nvGraphicFramePr>
          <p:cNvPr id="14" name="Table 13">
            <a:extLst>
              <a:ext uri="{FF2B5EF4-FFF2-40B4-BE49-F238E27FC236}">
                <a16:creationId xmlns:a16="http://schemas.microsoft.com/office/drawing/2014/main" id="{AF91C939-D975-4CF1-B75B-BD2015A54722}"/>
              </a:ext>
            </a:extLst>
          </p:cNvPr>
          <p:cNvGraphicFramePr>
            <a:graphicFrameLocks noGrp="1"/>
          </p:cNvGraphicFramePr>
          <p:nvPr/>
        </p:nvGraphicFramePr>
        <p:xfrm>
          <a:off x="93528" y="2053459"/>
          <a:ext cx="11637498" cy="4317863"/>
        </p:xfrm>
        <a:graphic>
          <a:graphicData uri="http://schemas.openxmlformats.org/drawingml/2006/table">
            <a:tbl>
              <a:tblPr firstRow="1" firstCol="1" bandRow="1">
                <a:tableStyleId>{5C22544A-7EE6-4342-B048-85BDC9FD1C3A}</a:tableStyleId>
              </a:tblPr>
              <a:tblGrid>
                <a:gridCol w="1449168">
                  <a:extLst>
                    <a:ext uri="{9D8B030D-6E8A-4147-A177-3AD203B41FA5}">
                      <a16:colId xmlns:a16="http://schemas.microsoft.com/office/drawing/2014/main" val="1961885408"/>
                    </a:ext>
                  </a:extLst>
                </a:gridCol>
                <a:gridCol w="1681733">
                  <a:extLst>
                    <a:ext uri="{9D8B030D-6E8A-4147-A177-3AD203B41FA5}">
                      <a16:colId xmlns:a16="http://schemas.microsoft.com/office/drawing/2014/main" val="1598221176"/>
                    </a:ext>
                  </a:extLst>
                </a:gridCol>
                <a:gridCol w="1916349">
                  <a:extLst>
                    <a:ext uri="{9D8B030D-6E8A-4147-A177-3AD203B41FA5}">
                      <a16:colId xmlns:a16="http://schemas.microsoft.com/office/drawing/2014/main" val="943595004"/>
                    </a:ext>
                  </a:extLst>
                </a:gridCol>
                <a:gridCol w="3307404">
                  <a:extLst>
                    <a:ext uri="{9D8B030D-6E8A-4147-A177-3AD203B41FA5}">
                      <a16:colId xmlns:a16="http://schemas.microsoft.com/office/drawing/2014/main" val="4059304272"/>
                    </a:ext>
                  </a:extLst>
                </a:gridCol>
                <a:gridCol w="3282844">
                  <a:extLst>
                    <a:ext uri="{9D8B030D-6E8A-4147-A177-3AD203B41FA5}">
                      <a16:colId xmlns:a16="http://schemas.microsoft.com/office/drawing/2014/main" val="477501355"/>
                    </a:ext>
                  </a:extLst>
                </a:gridCol>
              </a:tblGrid>
              <a:tr h="411965">
                <a:tc>
                  <a:txBody>
                    <a:bodyPr/>
                    <a:lstStyle/>
                    <a:p>
                      <a:pPr marL="0" marR="0">
                        <a:lnSpc>
                          <a:spcPct val="115000"/>
                        </a:lnSpc>
                        <a:spcBef>
                          <a:spcPts val="0"/>
                        </a:spcBef>
                        <a:spcAft>
                          <a:spcPts val="0"/>
                        </a:spcAft>
                      </a:pPr>
                      <a:endParaRPr lang="en-US" sz="1800">
                        <a:effectLst/>
                        <a:latin typeface="Source Sans Pro"/>
                        <a:ea typeface="Source Sans Pro"/>
                        <a:cs typeface="Times New Roman" panose="02020603050405020304" pitchFamily="18" charset="0"/>
                      </a:endParaRPr>
                    </a:p>
                  </a:txBody>
                  <a:tcPr marL="24425" marR="24425" marT="0" marB="0">
                    <a:noFill/>
                  </a:tcPr>
                </a:tc>
                <a:tc>
                  <a:txBody>
                    <a:bodyPr/>
                    <a:lstStyle/>
                    <a:p>
                      <a:pPr marL="0" marR="0" algn="ctr">
                        <a:lnSpc>
                          <a:spcPct val="115000"/>
                        </a:lnSpc>
                        <a:spcBef>
                          <a:spcPts val="0"/>
                        </a:spcBef>
                        <a:spcAft>
                          <a:spcPts val="0"/>
                        </a:spcAft>
                      </a:pPr>
                      <a:r>
                        <a:rPr lang="en-US" sz="1800">
                          <a:effectLst/>
                          <a:latin typeface="Source Sans Pro"/>
                          <a:ea typeface="Source Sans Pro"/>
                        </a:rPr>
                        <a:t>2019 CALGreen</a:t>
                      </a:r>
                      <a:endParaRPr lang="en-US" sz="1800" err="1">
                        <a:effectLst/>
                        <a:latin typeface="Source Sans Pro"/>
                        <a:ea typeface="Source Sans Pro"/>
                        <a:cs typeface="Times New Roman" panose="02020603050405020304" pitchFamily="18" charset="0"/>
                      </a:endParaRPr>
                    </a:p>
                  </a:txBody>
                  <a:tcPr marL="24425" marR="24425" marT="0" marB="0" anchor="ctr"/>
                </a:tc>
                <a:tc>
                  <a:txBody>
                    <a:bodyPr/>
                    <a:lstStyle/>
                    <a:p>
                      <a:pPr marL="0" marR="0" algn="ctr">
                        <a:lnSpc>
                          <a:spcPct val="115000"/>
                        </a:lnSpc>
                        <a:spcBef>
                          <a:spcPts val="0"/>
                        </a:spcBef>
                        <a:spcAft>
                          <a:spcPts val="0"/>
                        </a:spcAft>
                      </a:pPr>
                      <a:r>
                        <a:rPr lang="en-US" sz="1800">
                          <a:effectLst/>
                          <a:latin typeface="Source Sans Pro"/>
                          <a:ea typeface="Source Sans Pro"/>
                        </a:rPr>
                        <a:t>2022 CALGreen</a:t>
                      </a:r>
                      <a:endParaRPr lang="en-US" sz="1800" err="1">
                        <a:effectLst/>
                        <a:latin typeface="Source Sans Pro"/>
                        <a:ea typeface="Source Sans Pro"/>
                        <a:cs typeface="Times New Roman" panose="02020603050405020304" pitchFamily="18" charset="0"/>
                      </a:endParaRPr>
                    </a:p>
                  </a:txBody>
                  <a:tcPr marL="24425" marR="24425" marT="0" marB="0" anchor="ctr"/>
                </a:tc>
                <a:tc rowSpan="2" gridSpan="2">
                  <a:txBody>
                    <a:bodyPr/>
                    <a:lstStyle/>
                    <a:p>
                      <a:pPr marL="0" marR="0" algn="ctr">
                        <a:lnSpc>
                          <a:spcPct val="115000"/>
                        </a:lnSpc>
                        <a:spcBef>
                          <a:spcPts val="0"/>
                        </a:spcBef>
                        <a:spcAft>
                          <a:spcPts val="0"/>
                        </a:spcAft>
                      </a:pPr>
                      <a:r>
                        <a:rPr lang="en-US" sz="1800" dirty="0">
                          <a:effectLst/>
                          <a:latin typeface="Source Sans Pro"/>
                          <a:ea typeface="Source Sans Pro"/>
                        </a:rPr>
                        <a:t>Model code</a:t>
                      </a:r>
                      <a:endParaRPr lang="en-US" sz="1800" dirty="0">
                        <a:effectLst/>
                        <a:latin typeface="Source Sans Pro"/>
                        <a:ea typeface="Source Sans Pro"/>
                        <a:cs typeface="Times New Roman" panose="02020603050405020304" pitchFamily="18" charset="0"/>
                      </a:endParaRPr>
                    </a:p>
                  </a:txBody>
                  <a:tcPr marL="24425" marR="24425" marT="0" marB="0" anchor="ctr"/>
                </a:tc>
                <a:tc rowSpan="2" hMerge="1">
                  <a:txBody>
                    <a:bodyPr/>
                    <a:lstStyle/>
                    <a:p>
                      <a:pPr marL="0" marR="0" algn="ctr">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24425" marR="24425" marT="0" marB="0" anchor="ctr"/>
                </a:tc>
                <a:extLst>
                  <a:ext uri="{0D108BD9-81ED-4DB2-BD59-A6C34878D82A}">
                    <a16:rowId xmlns:a16="http://schemas.microsoft.com/office/drawing/2014/main" val="2107433766"/>
                  </a:ext>
                </a:extLst>
              </a:tr>
              <a:tr h="384850">
                <a:tc>
                  <a:txBody>
                    <a:bodyPr/>
                    <a:lstStyle/>
                    <a:p>
                      <a:pPr marL="0" marR="0">
                        <a:lnSpc>
                          <a:spcPct val="115000"/>
                        </a:lnSpc>
                        <a:spcBef>
                          <a:spcPts val="0"/>
                        </a:spcBef>
                        <a:spcAft>
                          <a:spcPts val="0"/>
                        </a:spcAft>
                      </a:pPr>
                      <a:endParaRPr lang="en-US" sz="1800">
                        <a:effectLst/>
                        <a:latin typeface="Source Sans Pro"/>
                        <a:ea typeface="Source Sans Pro"/>
                        <a:cs typeface="Times New Roman" panose="02020603050405020304" pitchFamily="18" charset="0"/>
                      </a:endParaRPr>
                    </a:p>
                  </a:txBody>
                  <a:tcPr marL="24425" marR="24425" marT="0" marB="0">
                    <a:noFill/>
                  </a:tcPr>
                </a:tc>
                <a:tc>
                  <a:txBody>
                    <a:bodyPr/>
                    <a:lstStyle/>
                    <a:p>
                      <a:pPr marL="0" marR="0" algn="ctr">
                        <a:lnSpc>
                          <a:spcPct val="115000"/>
                        </a:lnSpc>
                        <a:spcBef>
                          <a:spcPts val="0"/>
                        </a:spcBef>
                        <a:spcAft>
                          <a:spcPts val="0"/>
                        </a:spcAft>
                      </a:pPr>
                      <a:r>
                        <a:rPr lang="en-US" sz="1800" dirty="0">
                          <a:effectLst/>
                          <a:latin typeface="Source Sans Pro"/>
                          <a:ea typeface="Source Sans Pro"/>
                        </a:rPr>
                        <a:t>Mandatory</a:t>
                      </a:r>
                      <a:endParaRPr lang="en-US" sz="1800" dirty="0">
                        <a:effectLst/>
                        <a:latin typeface="Source Sans Pro"/>
                        <a:ea typeface="Source Sans Pro"/>
                        <a:cs typeface="Times New Roman" panose="02020603050405020304" pitchFamily="18" charset="0"/>
                      </a:endParaRPr>
                    </a:p>
                  </a:txBody>
                  <a:tcPr marL="24425" marR="24425" marT="0" marB="0" anchor="ctr">
                    <a:solidFill>
                      <a:schemeClr val="bg1">
                        <a:lumMod val="75000"/>
                      </a:schemeClr>
                    </a:solidFill>
                  </a:tcPr>
                </a:tc>
                <a:tc>
                  <a:txBody>
                    <a:bodyPr/>
                    <a:lstStyle/>
                    <a:p>
                      <a:pPr marL="0" marR="0" algn="ctr">
                        <a:lnSpc>
                          <a:spcPct val="115000"/>
                        </a:lnSpc>
                        <a:spcBef>
                          <a:spcPts val="0"/>
                        </a:spcBef>
                        <a:spcAft>
                          <a:spcPts val="0"/>
                        </a:spcAft>
                      </a:pPr>
                      <a:r>
                        <a:rPr lang="en-US" sz="1800" dirty="0">
                          <a:effectLst/>
                          <a:latin typeface="Source Sans Pro"/>
                          <a:ea typeface="Source Sans Pro"/>
                        </a:rPr>
                        <a:t>Mandatory</a:t>
                      </a:r>
                      <a:endParaRPr lang="en-US" sz="1800" dirty="0">
                        <a:effectLst/>
                        <a:latin typeface="Source Sans Pro"/>
                        <a:ea typeface="Source Sans Pro"/>
                        <a:cs typeface="Times New Roman" panose="02020603050405020304" pitchFamily="18" charset="0"/>
                      </a:endParaRPr>
                    </a:p>
                  </a:txBody>
                  <a:tcPr marL="24425" marR="24425" marT="0" marB="0" anchor="ctr">
                    <a:solidFill>
                      <a:schemeClr val="bg1">
                        <a:lumMod val="75000"/>
                      </a:schemeClr>
                    </a:solidFill>
                  </a:tcPr>
                </a:tc>
                <a:tc gridSpan="2" v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3422" marR="43422" marT="0" marB="0" anchor="ctr"/>
                </a:tc>
                <a:tc hMerge="1" vMerge="1">
                  <a:txBody>
                    <a:bodyPr/>
                    <a:lstStyle/>
                    <a:p>
                      <a:endParaRPr lang="en-US"/>
                    </a:p>
                  </a:txBody>
                  <a:tcPr/>
                </a:tc>
                <a:extLst>
                  <a:ext uri="{0D108BD9-81ED-4DB2-BD59-A6C34878D82A}">
                    <a16:rowId xmlns:a16="http://schemas.microsoft.com/office/drawing/2014/main" val="176424151"/>
                  </a:ext>
                </a:extLst>
              </a:tr>
              <a:tr h="3521048">
                <a:tc>
                  <a:txBody>
                    <a:bodyPr/>
                    <a:lstStyle/>
                    <a:p>
                      <a:pPr marL="0" marR="0" algn="ctr">
                        <a:lnSpc>
                          <a:spcPct val="115000"/>
                        </a:lnSpc>
                        <a:spcBef>
                          <a:spcPts val="0"/>
                        </a:spcBef>
                        <a:spcAft>
                          <a:spcPts val="0"/>
                        </a:spcAft>
                      </a:pPr>
                      <a:r>
                        <a:rPr lang="en-US" sz="1800">
                          <a:effectLst/>
                          <a:latin typeface="Source Sans Pro"/>
                          <a:ea typeface="Source Sans Pro"/>
                        </a:rPr>
                        <a:t>Multi-Family</a:t>
                      </a:r>
                      <a:endParaRPr lang="en-US" sz="1800">
                        <a:effectLst/>
                        <a:latin typeface="Source Sans Pro"/>
                        <a:ea typeface="Source Sans Pro"/>
                        <a:cs typeface="Times New Roman" panose="02020603050405020304" pitchFamily="18" charset="0"/>
                      </a:endParaRPr>
                    </a:p>
                  </a:txBody>
                  <a:tcPr marL="24425" marR="24425" marT="0" marB="0" anchor="ctr"/>
                </a:tc>
                <a:tc>
                  <a:txBody>
                    <a:bodyPr/>
                    <a:lstStyle/>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24425" marR="24425" marT="0" marB="0" anchor="ctr"/>
                </a:tc>
                <a:tc>
                  <a:txBody>
                    <a:bodyPr/>
                    <a:lstStyle/>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24425" marR="24425" marT="0" marB="0" anchor="ctr"/>
                </a:tc>
                <a:tc>
                  <a:txBody>
                    <a:bodyPr/>
                    <a:lstStyle/>
                    <a:p>
                      <a:pPr marL="457200" marR="0" lvl="1" indent="0" algn="l">
                        <a:lnSpc>
                          <a:spcPct val="115000"/>
                        </a:lnSpc>
                        <a:spcBef>
                          <a:spcPts val="0"/>
                        </a:spcBef>
                        <a:spcAft>
                          <a:spcPts val="0"/>
                        </a:spcAft>
                        <a:buFont typeface="Arial" panose="020B0604020202020204" pitchFamily="34" charset="0"/>
                        <a:buNone/>
                      </a:pPr>
                      <a:endParaRPr lang="en-US" sz="1800" dirty="0">
                        <a:effectLst/>
                        <a:latin typeface="Source Sans Pro" panose="020B0503030403020204" pitchFamily="34" charset="0"/>
                        <a:ea typeface="Source Sans Pro" panose="020B0503030403020204" pitchFamily="34" charset="0"/>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defTabSz="685800">
                        <a:lnSpc>
                          <a:spcPct val="115000"/>
                        </a:lnSpc>
                        <a:buClrTx/>
                        <a:defRPr/>
                      </a:pPr>
                      <a:endParaRPr lang="en-US" sz="1600" kern="1200" dirty="0">
                        <a:solidFill>
                          <a:prstClr val="black"/>
                        </a:solidFill>
                        <a:latin typeface="Calibri"/>
                        <a:ea typeface="+mn-ea"/>
                        <a:cs typeface="+mn-cs"/>
                      </a:endParaRPr>
                    </a:p>
                  </a:txBody>
                  <a:tcPr marL="24425" marR="24425" marT="0" marB="0" anchor="ctr"/>
                </a:tc>
                <a:tc>
                  <a:txBody>
                    <a:bodyPr/>
                    <a:lstStyle/>
                    <a:p>
                      <a:pPr algn="ctr" defTabSz="685800">
                        <a:lnSpc>
                          <a:spcPct val="115000"/>
                        </a:lnSpc>
                        <a:buClrTx/>
                        <a:defRPr/>
                      </a:pPr>
                      <a:endParaRPr lang="en-US" sz="1800" dirty="0">
                        <a:effectLst/>
                        <a:latin typeface="Source Sans Pro" panose="020B0503030403020204" pitchFamily="34" charset="0"/>
                        <a:ea typeface="Source Sans Pro" panose="020B0503030403020204" pitchFamily="34" charset="0"/>
                      </a:endParaRPr>
                    </a:p>
                  </a:txBody>
                  <a:tcPr marL="24425" marR="24425" marT="0" marB="0" anchor="ctr"/>
                </a:tc>
                <a:extLst>
                  <a:ext uri="{0D108BD9-81ED-4DB2-BD59-A6C34878D82A}">
                    <a16:rowId xmlns:a16="http://schemas.microsoft.com/office/drawing/2014/main" val="1201799484"/>
                  </a:ext>
                </a:extLst>
              </a:tr>
            </a:tbl>
          </a:graphicData>
        </a:graphic>
      </p:graphicFrame>
      <p:graphicFrame>
        <p:nvGraphicFramePr>
          <p:cNvPr id="15" name="Chart 14">
            <a:extLst>
              <a:ext uri="{FF2B5EF4-FFF2-40B4-BE49-F238E27FC236}">
                <a16:creationId xmlns:a16="http://schemas.microsoft.com/office/drawing/2014/main" id="{F0566353-9C28-46ED-96AC-7AB3434E3E4F}"/>
              </a:ext>
            </a:extLst>
          </p:cNvPr>
          <p:cNvGraphicFramePr>
            <a:graphicFrameLocks/>
          </p:cNvGraphicFramePr>
          <p:nvPr/>
        </p:nvGraphicFramePr>
        <p:xfrm>
          <a:off x="1119349" y="3367787"/>
          <a:ext cx="2748437" cy="1642997"/>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a:extLst>
              <a:ext uri="{FF2B5EF4-FFF2-40B4-BE49-F238E27FC236}">
                <a16:creationId xmlns:a16="http://schemas.microsoft.com/office/drawing/2014/main" id="{37E9586C-0293-43ED-A78B-7C00FBB10853}"/>
              </a:ext>
            </a:extLst>
          </p:cNvPr>
          <p:cNvCxnSpPr>
            <a:cxnSpLocks/>
            <a:stCxn id="45" idx="1"/>
          </p:cNvCxnSpPr>
          <p:nvPr/>
        </p:nvCxnSpPr>
        <p:spPr>
          <a:xfrm flipH="1" flipV="1">
            <a:off x="6780944" y="4908524"/>
            <a:ext cx="632342" cy="1594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AB187C-290B-4C4B-A61C-33A1D21463A4}"/>
              </a:ext>
            </a:extLst>
          </p:cNvPr>
          <p:cNvSpPr txBox="1"/>
          <p:nvPr/>
        </p:nvSpPr>
        <p:spPr>
          <a:xfrm>
            <a:off x="2483848" y="3282234"/>
            <a:ext cx="528088" cy="300082"/>
          </a:xfrm>
          <a:prstGeom prst="rect">
            <a:avLst/>
          </a:prstGeom>
          <a:noFill/>
        </p:spPr>
        <p:txBody>
          <a:bodyPr wrap="square" rtlCol="0">
            <a:spAutoFit/>
          </a:bodyPr>
          <a:lstStyle/>
          <a:p>
            <a:pPr defTabSz="685800">
              <a:buClrTx/>
              <a:defRPr/>
            </a:pPr>
            <a:r>
              <a:rPr lang="en-GB" sz="1350" kern="1200">
                <a:solidFill>
                  <a:schemeClr val="tx1"/>
                </a:solidFill>
                <a:latin typeface="Calibri"/>
                <a:ea typeface="+mn-ea"/>
                <a:cs typeface="+mn-cs"/>
              </a:rPr>
              <a:t>10%</a:t>
            </a:r>
          </a:p>
        </p:txBody>
      </p:sp>
      <p:cxnSp>
        <p:nvCxnSpPr>
          <p:cNvPr id="22" name="Straight Connector 21">
            <a:extLst>
              <a:ext uri="{FF2B5EF4-FFF2-40B4-BE49-F238E27FC236}">
                <a16:creationId xmlns:a16="http://schemas.microsoft.com/office/drawing/2014/main" id="{D4C36295-473B-4D70-A004-355F2306A963}"/>
              </a:ext>
            </a:extLst>
          </p:cNvPr>
          <p:cNvCxnSpPr>
            <a:cxnSpLocks/>
          </p:cNvCxnSpPr>
          <p:nvPr/>
        </p:nvCxnSpPr>
        <p:spPr>
          <a:xfrm flipV="1">
            <a:off x="6567060" y="3429000"/>
            <a:ext cx="1928044" cy="1612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2043140-4AC1-41FE-9199-E3474ABB92F7}"/>
              </a:ext>
            </a:extLst>
          </p:cNvPr>
          <p:cNvSpPr/>
          <p:nvPr/>
        </p:nvSpPr>
        <p:spPr>
          <a:xfrm>
            <a:off x="1978932" y="5446400"/>
            <a:ext cx="1595659" cy="573298"/>
          </a:xfrm>
          <a:prstGeom prst="rect">
            <a:avLst/>
          </a:prstGeom>
        </p:spPr>
        <p:txBody>
          <a:bodyPr wrap="square">
            <a:spAutoFit/>
          </a:bodyPr>
          <a:lstStyle/>
          <a:p>
            <a:pPr defTabSz="685800">
              <a:lnSpc>
                <a:spcPct val="115000"/>
              </a:lnSpc>
              <a:buClrTx/>
              <a:defRPr/>
            </a:pPr>
            <a:r>
              <a:rPr lang="en-US" sz="1400" b="1" kern="1200">
                <a:solidFill>
                  <a:prstClr val="black"/>
                </a:solidFill>
                <a:latin typeface="Calibri"/>
                <a:ea typeface="+mn-ea"/>
                <a:cs typeface="+mn-cs"/>
              </a:rPr>
              <a:t>10% </a:t>
            </a:r>
            <a:r>
              <a:rPr lang="en-US" sz="1400" kern="1200">
                <a:solidFill>
                  <a:prstClr val="black"/>
                </a:solidFill>
                <a:latin typeface="Calibri"/>
                <a:ea typeface="+mn-ea"/>
                <a:cs typeface="+mn-cs"/>
              </a:rPr>
              <a:t>Level 2 EV Capable</a:t>
            </a:r>
          </a:p>
        </p:txBody>
      </p:sp>
      <p:sp>
        <p:nvSpPr>
          <p:cNvPr id="24" name="Rectangle 23">
            <a:extLst>
              <a:ext uri="{FF2B5EF4-FFF2-40B4-BE49-F238E27FC236}">
                <a16:creationId xmlns:a16="http://schemas.microsoft.com/office/drawing/2014/main" id="{A38E40CA-1A7F-470C-8E6C-9E34AD357A15}"/>
              </a:ext>
            </a:extLst>
          </p:cNvPr>
          <p:cNvSpPr/>
          <p:nvPr/>
        </p:nvSpPr>
        <p:spPr>
          <a:xfrm>
            <a:off x="3263753" y="5252672"/>
            <a:ext cx="1947519" cy="1068819"/>
          </a:xfrm>
          <a:prstGeom prst="rect">
            <a:avLst/>
          </a:prstGeom>
        </p:spPr>
        <p:txBody>
          <a:bodyPr wrap="square">
            <a:spAutoFit/>
          </a:bodyPr>
          <a:lstStyle/>
          <a:p>
            <a:pPr defTabSz="685800">
              <a:lnSpc>
                <a:spcPct val="115000"/>
              </a:lnSpc>
              <a:defRPr/>
            </a:pPr>
            <a:r>
              <a:rPr lang="en-US" sz="1400" b="1" kern="1200">
                <a:solidFill>
                  <a:prstClr val="black"/>
                </a:solidFill>
                <a:latin typeface="Calibri"/>
                <a:ea typeface="+mn-ea"/>
                <a:cs typeface="+mn-cs"/>
              </a:rPr>
              <a:t>5% </a:t>
            </a:r>
            <a:r>
              <a:rPr lang="en-US" sz="1400" kern="1200">
                <a:solidFill>
                  <a:prstClr val="black"/>
                </a:solidFill>
                <a:latin typeface="Calibri"/>
                <a:ea typeface="+mn-ea"/>
                <a:cs typeface="+mn-cs"/>
              </a:rPr>
              <a:t>Level 2 EVCS</a:t>
            </a:r>
          </a:p>
          <a:p>
            <a:pPr defTabSz="685800">
              <a:lnSpc>
                <a:spcPct val="115000"/>
              </a:lnSpc>
              <a:buClrTx/>
              <a:defRPr/>
            </a:pPr>
            <a:r>
              <a:rPr lang="en-US" sz="1400" b="1" kern="1200">
                <a:solidFill>
                  <a:prstClr val="black"/>
                </a:solidFill>
                <a:latin typeface="Calibri"/>
                <a:ea typeface="+mn-ea"/>
                <a:cs typeface="+mn-cs"/>
              </a:rPr>
              <a:t>25% </a:t>
            </a:r>
            <a:r>
              <a:rPr lang="en-US" sz="1400" kern="1200">
                <a:solidFill>
                  <a:prstClr val="black"/>
                </a:solidFill>
                <a:latin typeface="Calibri"/>
                <a:ea typeface="+mn-ea"/>
                <a:cs typeface="+mn-cs"/>
              </a:rPr>
              <a:t>Level 2 EV Ready (low-power)</a:t>
            </a:r>
            <a:endParaRPr lang="en-US" sz="1400" b="1" kern="1200">
              <a:solidFill>
                <a:prstClr val="black"/>
              </a:solidFill>
              <a:latin typeface="Calibri"/>
              <a:ea typeface="+mn-ea"/>
              <a:cs typeface="+mn-cs"/>
            </a:endParaRPr>
          </a:p>
          <a:p>
            <a:pPr defTabSz="685800">
              <a:lnSpc>
                <a:spcPct val="115000"/>
              </a:lnSpc>
              <a:buClrTx/>
              <a:defRPr/>
            </a:pPr>
            <a:r>
              <a:rPr lang="en-US" sz="1400" b="1" kern="1200">
                <a:solidFill>
                  <a:prstClr val="black"/>
                </a:solidFill>
                <a:latin typeface="Calibri"/>
                <a:ea typeface="+mn-ea"/>
                <a:cs typeface="+mn-cs"/>
              </a:rPr>
              <a:t>10% </a:t>
            </a:r>
            <a:r>
              <a:rPr lang="en-US" sz="1400" kern="1200">
                <a:solidFill>
                  <a:prstClr val="black"/>
                </a:solidFill>
                <a:latin typeface="Calibri"/>
                <a:ea typeface="+mn-ea"/>
                <a:cs typeface="+mn-cs"/>
              </a:rPr>
              <a:t>Level 2 EV Capable</a:t>
            </a:r>
          </a:p>
        </p:txBody>
      </p:sp>
      <p:graphicFrame>
        <p:nvGraphicFramePr>
          <p:cNvPr id="26" name="Chart 25">
            <a:extLst>
              <a:ext uri="{FF2B5EF4-FFF2-40B4-BE49-F238E27FC236}">
                <a16:creationId xmlns:a16="http://schemas.microsoft.com/office/drawing/2014/main" id="{490B1634-9A62-45CC-BB36-1A6BAB2FB41A}"/>
              </a:ext>
            </a:extLst>
          </p:cNvPr>
          <p:cNvGraphicFramePr/>
          <p:nvPr/>
        </p:nvGraphicFramePr>
        <p:xfrm>
          <a:off x="3204119" y="3383865"/>
          <a:ext cx="2067539" cy="164299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94EC84C1-4E20-40DC-BF36-5174767D7216}"/>
              </a:ext>
            </a:extLst>
          </p:cNvPr>
          <p:cNvSpPr txBox="1"/>
          <p:nvPr/>
        </p:nvSpPr>
        <p:spPr>
          <a:xfrm>
            <a:off x="4219322" y="3290200"/>
            <a:ext cx="528088" cy="300082"/>
          </a:xfrm>
          <a:prstGeom prst="rect">
            <a:avLst/>
          </a:prstGeom>
          <a:noFill/>
        </p:spPr>
        <p:txBody>
          <a:bodyPr wrap="square" rtlCol="0">
            <a:spAutoFit/>
          </a:bodyPr>
          <a:lstStyle/>
          <a:p>
            <a:pPr defTabSz="685800">
              <a:buClrTx/>
              <a:defRPr/>
            </a:pPr>
            <a:r>
              <a:rPr lang="en-GB" sz="1350">
                <a:latin typeface="Calibri"/>
              </a:rPr>
              <a:t>5</a:t>
            </a:r>
            <a:r>
              <a:rPr lang="en-GB" sz="1350" kern="1200">
                <a:solidFill>
                  <a:schemeClr val="tx1"/>
                </a:solidFill>
                <a:latin typeface="Calibri"/>
                <a:ea typeface="+mn-ea"/>
                <a:cs typeface="+mn-cs"/>
              </a:rPr>
              <a:t>%</a:t>
            </a:r>
          </a:p>
        </p:txBody>
      </p:sp>
      <p:sp>
        <p:nvSpPr>
          <p:cNvPr id="28" name="TextBox 27">
            <a:extLst>
              <a:ext uri="{FF2B5EF4-FFF2-40B4-BE49-F238E27FC236}">
                <a16:creationId xmlns:a16="http://schemas.microsoft.com/office/drawing/2014/main" id="{BF078D73-F621-4A0F-BEB5-402AF3F6E71C}"/>
              </a:ext>
            </a:extLst>
          </p:cNvPr>
          <p:cNvSpPr txBox="1"/>
          <p:nvPr/>
        </p:nvSpPr>
        <p:spPr>
          <a:xfrm>
            <a:off x="4420194" y="4335427"/>
            <a:ext cx="488281" cy="300082"/>
          </a:xfrm>
          <a:prstGeom prst="rect">
            <a:avLst/>
          </a:prstGeom>
          <a:noFill/>
        </p:spPr>
        <p:txBody>
          <a:bodyPr wrap="square" rtlCol="0">
            <a:spAutoFit/>
          </a:bodyPr>
          <a:lstStyle/>
          <a:p>
            <a:pPr defTabSz="685800">
              <a:buClrTx/>
              <a:defRPr/>
            </a:pPr>
            <a:r>
              <a:rPr lang="en-GB" sz="1350">
                <a:latin typeface="Calibri"/>
              </a:rPr>
              <a:t>10</a:t>
            </a:r>
            <a:r>
              <a:rPr lang="en-GB" sz="1350" kern="1200">
                <a:solidFill>
                  <a:schemeClr val="tx1"/>
                </a:solidFill>
                <a:latin typeface="Calibri"/>
                <a:ea typeface="+mn-ea"/>
                <a:cs typeface="+mn-cs"/>
              </a:rPr>
              <a:t>%</a:t>
            </a:r>
          </a:p>
        </p:txBody>
      </p:sp>
      <p:sp>
        <p:nvSpPr>
          <p:cNvPr id="29" name="TextBox 28">
            <a:extLst>
              <a:ext uri="{FF2B5EF4-FFF2-40B4-BE49-F238E27FC236}">
                <a16:creationId xmlns:a16="http://schemas.microsoft.com/office/drawing/2014/main" id="{AD1504FB-C9A7-47CE-BF47-9DD9378EECD8}"/>
              </a:ext>
            </a:extLst>
          </p:cNvPr>
          <p:cNvSpPr txBox="1"/>
          <p:nvPr/>
        </p:nvSpPr>
        <p:spPr>
          <a:xfrm>
            <a:off x="4421679" y="3859837"/>
            <a:ext cx="486796" cy="300082"/>
          </a:xfrm>
          <a:prstGeom prst="rect">
            <a:avLst/>
          </a:prstGeom>
          <a:noFill/>
        </p:spPr>
        <p:txBody>
          <a:bodyPr wrap="square" rtlCol="0">
            <a:spAutoFit/>
          </a:bodyPr>
          <a:lstStyle/>
          <a:p>
            <a:pPr defTabSz="685800">
              <a:buClrTx/>
              <a:defRPr/>
            </a:pPr>
            <a:r>
              <a:rPr lang="en-GB" sz="1350" kern="1200" dirty="0">
                <a:latin typeface="Calibri"/>
                <a:ea typeface="+mn-ea"/>
                <a:cs typeface="+mn-cs"/>
              </a:rPr>
              <a:t>25%</a:t>
            </a:r>
          </a:p>
        </p:txBody>
      </p:sp>
      <p:pic>
        <p:nvPicPr>
          <p:cNvPr id="31" name="Picture 30">
            <a:extLst>
              <a:ext uri="{FF2B5EF4-FFF2-40B4-BE49-F238E27FC236}">
                <a16:creationId xmlns:a16="http://schemas.microsoft.com/office/drawing/2014/main" id="{94DFC006-514D-481E-A277-47628AC4A4E7}"/>
              </a:ext>
            </a:extLst>
          </p:cNvPr>
          <p:cNvPicPr>
            <a:picLocks noChangeAspect="1"/>
          </p:cNvPicPr>
          <p:nvPr/>
        </p:nvPicPr>
        <p:blipFill>
          <a:blip r:embed="rId5"/>
          <a:stretch>
            <a:fillRect/>
          </a:stretch>
        </p:blipFill>
        <p:spPr>
          <a:xfrm>
            <a:off x="8495104" y="3350781"/>
            <a:ext cx="481982" cy="915765"/>
          </a:xfrm>
          <a:prstGeom prst="rect">
            <a:avLst/>
          </a:prstGeom>
        </p:spPr>
      </p:pic>
      <p:sp>
        <p:nvSpPr>
          <p:cNvPr id="34" name="Rectangle 33">
            <a:extLst>
              <a:ext uri="{FF2B5EF4-FFF2-40B4-BE49-F238E27FC236}">
                <a16:creationId xmlns:a16="http://schemas.microsoft.com/office/drawing/2014/main" id="{A14EC59E-6E0A-406B-B20D-63D4500D0706}"/>
              </a:ext>
            </a:extLst>
          </p:cNvPr>
          <p:cNvSpPr/>
          <p:nvPr/>
        </p:nvSpPr>
        <p:spPr>
          <a:xfrm>
            <a:off x="5726102" y="5516873"/>
            <a:ext cx="3406176" cy="821059"/>
          </a:xfrm>
          <a:prstGeom prst="rect">
            <a:avLst/>
          </a:prstGeom>
        </p:spPr>
        <p:txBody>
          <a:bodyPr wrap="square">
            <a:spAutoFit/>
          </a:bodyPr>
          <a:lstStyle/>
          <a:p>
            <a:pPr defTabSz="685800">
              <a:lnSpc>
                <a:spcPct val="115000"/>
              </a:lnSpc>
              <a:defRPr/>
            </a:pPr>
            <a:r>
              <a:rPr lang="en-US" sz="1400" u="sng" dirty="0">
                <a:solidFill>
                  <a:prstClr val="black"/>
                </a:solidFill>
                <a:latin typeface="Calibri"/>
              </a:rPr>
              <a:t>Low</a:t>
            </a:r>
            <a:r>
              <a:rPr lang="en-US" sz="1400" u="sng" kern="1200" dirty="0">
                <a:solidFill>
                  <a:prstClr val="black"/>
                </a:solidFill>
                <a:latin typeface="Calibri"/>
                <a:ea typeface="+mn-ea"/>
                <a:cs typeface="+mn-cs"/>
              </a:rPr>
              <a:t> Power Option</a:t>
            </a:r>
          </a:p>
          <a:p>
            <a:pPr defTabSz="685800">
              <a:lnSpc>
                <a:spcPct val="115000"/>
              </a:lnSpc>
              <a:buClrTx/>
              <a:defRPr/>
            </a:pPr>
            <a:r>
              <a:rPr lang="en-US" sz="1400" b="1" dirty="0">
                <a:solidFill>
                  <a:prstClr val="black"/>
                </a:solidFill>
                <a:latin typeface="Calibri"/>
              </a:rPr>
              <a:t>40</a:t>
            </a:r>
            <a:r>
              <a:rPr lang="en-US" sz="1400" b="1" kern="1200" dirty="0">
                <a:solidFill>
                  <a:prstClr val="black"/>
                </a:solidFill>
                <a:latin typeface="Calibri"/>
                <a:ea typeface="+mn-ea"/>
                <a:cs typeface="+mn-cs"/>
              </a:rPr>
              <a:t>%</a:t>
            </a:r>
            <a:r>
              <a:rPr lang="en-US" sz="1400" kern="1200" dirty="0">
                <a:solidFill>
                  <a:prstClr val="black"/>
                </a:solidFill>
                <a:latin typeface="Calibri"/>
                <a:ea typeface="+mn-ea"/>
                <a:cs typeface="+mn-cs"/>
              </a:rPr>
              <a:t> Level 2 EVCS</a:t>
            </a:r>
          </a:p>
          <a:p>
            <a:pPr defTabSz="685800">
              <a:lnSpc>
                <a:spcPct val="115000"/>
              </a:lnSpc>
              <a:defRPr/>
            </a:pPr>
            <a:r>
              <a:rPr lang="en-US" sz="1400" b="1" dirty="0">
                <a:solidFill>
                  <a:prstClr val="black"/>
                </a:solidFill>
                <a:latin typeface="Calibri"/>
              </a:rPr>
              <a:t>60% </a:t>
            </a:r>
            <a:r>
              <a:rPr lang="en-US" sz="1400" dirty="0">
                <a:solidFill>
                  <a:prstClr val="black"/>
                </a:solidFill>
                <a:latin typeface="Calibri"/>
              </a:rPr>
              <a:t>L1 EV Ready</a:t>
            </a:r>
            <a:endParaRPr lang="en-US" sz="1400" kern="1200" dirty="0">
              <a:solidFill>
                <a:prstClr val="black"/>
              </a:solidFill>
              <a:latin typeface="Calibri"/>
              <a:ea typeface="+mn-ea"/>
              <a:cs typeface="+mn-cs"/>
            </a:endParaRPr>
          </a:p>
        </p:txBody>
      </p:sp>
      <p:grpSp>
        <p:nvGrpSpPr>
          <p:cNvPr id="13" name="Group 12">
            <a:extLst>
              <a:ext uri="{FF2B5EF4-FFF2-40B4-BE49-F238E27FC236}">
                <a16:creationId xmlns:a16="http://schemas.microsoft.com/office/drawing/2014/main" id="{D1E818D2-95D7-4B8D-98BE-86B51AB47CAE}"/>
              </a:ext>
            </a:extLst>
          </p:cNvPr>
          <p:cNvGrpSpPr/>
          <p:nvPr/>
        </p:nvGrpSpPr>
        <p:grpSpPr>
          <a:xfrm>
            <a:off x="9366947" y="3443202"/>
            <a:ext cx="2643228" cy="1685645"/>
            <a:chOff x="5305852" y="3468345"/>
            <a:chExt cx="2643228" cy="1685645"/>
          </a:xfrm>
        </p:grpSpPr>
        <p:graphicFrame>
          <p:nvGraphicFramePr>
            <p:cNvPr id="32" name="Chart 31">
              <a:extLst>
                <a:ext uri="{FF2B5EF4-FFF2-40B4-BE49-F238E27FC236}">
                  <a16:creationId xmlns:a16="http://schemas.microsoft.com/office/drawing/2014/main" id="{2914A2C0-C436-4749-B52C-BC1B001AECAF}"/>
                </a:ext>
              </a:extLst>
            </p:cNvPr>
            <p:cNvGraphicFramePr>
              <a:graphicFrameLocks/>
            </p:cNvGraphicFramePr>
            <p:nvPr/>
          </p:nvGraphicFramePr>
          <p:xfrm>
            <a:off x="5305852" y="3468345"/>
            <a:ext cx="2643228" cy="1685645"/>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a:extLst>
                <a:ext uri="{FF2B5EF4-FFF2-40B4-BE49-F238E27FC236}">
                  <a16:creationId xmlns:a16="http://schemas.microsoft.com/office/drawing/2014/main" id="{A19624AC-0281-4FB7-97BF-857B32C390FF}"/>
                </a:ext>
              </a:extLst>
            </p:cNvPr>
            <p:cNvSpPr txBox="1"/>
            <p:nvPr/>
          </p:nvSpPr>
          <p:spPr>
            <a:xfrm>
              <a:off x="6103716" y="4195107"/>
              <a:ext cx="531098" cy="300082"/>
            </a:xfrm>
            <a:prstGeom prst="rect">
              <a:avLst/>
            </a:prstGeom>
            <a:noFill/>
          </p:spPr>
          <p:txBody>
            <a:bodyPr wrap="square" rtlCol="0">
              <a:spAutoFit/>
            </a:bodyPr>
            <a:lstStyle/>
            <a:p>
              <a:pPr defTabSz="685800">
                <a:buClrTx/>
                <a:defRPr/>
              </a:pPr>
              <a:r>
                <a:rPr lang="en-GB" sz="1350" dirty="0">
                  <a:latin typeface="Calibri"/>
                </a:rPr>
                <a:t>85</a:t>
              </a:r>
              <a:r>
                <a:rPr lang="en-GB" sz="1350" kern="1200" dirty="0">
                  <a:latin typeface="Calibri"/>
                  <a:ea typeface="+mn-ea"/>
                  <a:cs typeface="+mn-cs"/>
                </a:rPr>
                <a:t>%</a:t>
              </a:r>
            </a:p>
          </p:txBody>
        </p:sp>
        <p:sp>
          <p:nvSpPr>
            <p:cNvPr id="38" name="TextBox 37">
              <a:extLst>
                <a:ext uri="{FF2B5EF4-FFF2-40B4-BE49-F238E27FC236}">
                  <a16:creationId xmlns:a16="http://schemas.microsoft.com/office/drawing/2014/main" id="{ED0EC3B2-7E7B-40DA-8728-7137DE08C2DB}"/>
                </a:ext>
              </a:extLst>
            </p:cNvPr>
            <p:cNvSpPr txBox="1"/>
            <p:nvPr/>
          </p:nvSpPr>
          <p:spPr>
            <a:xfrm>
              <a:off x="6648293" y="3779287"/>
              <a:ext cx="531098" cy="300082"/>
            </a:xfrm>
            <a:prstGeom prst="rect">
              <a:avLst/>
            </a:prstGeom>
            <a:noFill/>
          </p:spPr>
          <p:txBody>
            <a:bodyPr wrap="square" rtlCol="0">
              <a:spAutoFit/>
            </a:bodyPr>
            <a:lstStyle/>
            <a:p>
              <a:pPr defTabSz="685800">
                <a:buClrTx/>
                <a:defRPr/>
              </a:pPr>
              <a:r>
                <a:rPr lang="en-GB" sz="1350" kern="1200" dirty="0">
                  <a:latin typeface="Calibri"/>
                  <a:ea typeface="+mn-ea"/>
                  <a:cs typeface="+mn-cs"/>
                </a:rPr>
                <a:t>15%</a:t>
              </a:r>
            </a:p>
          </p:txBody>
        </p:sp>
      </p:grpSp>
      <p:sp>
        <p:nvSpPr>
          <p:cNvPr id="30" name="Rectangle: Rounded Corners 29">
            <a:extLst>
              <a:ext uri="{FF2B5EF4-FFF2-40B4-BE49-F238E27FC236}">
                <a16:creationId xmlns:a16="http://schemas.microsoft.com/office/drawing/2014/main" id="{3875C6F7-FA9C-4612-8807-220F399E2F38}"/>
              </a:ext>
            </a:extLst>
          </p:cNvPr>
          <p:cNvSpPr/>
          <p:nvPr/>
        </p:nvSpPr>
        <p:spPr>
          <a:xfrm>
            <a:off x="2456418" y="2910673"/>
            <a:ext cx="2038269" cy="360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685800">
              <a:lnSpc>
                <a:spcPct val="115000"/>
              </a:lnSpc>
              <a:buClrTx/>
              <a:defRPr/>
            </a:pPr>
            <a:r>
              <a:rPr lang="en-US" sz="1400" kern="1200">
                <a:solidFill>
                  <a:schemeClr val="bg1"/>
                </a:solidFill>
                <a:latin typeface="Calibri"/>
                <a:ea typeface="+mn-ea"/>
                <a:cs typeface="+mn-cs"/>
              </a:rPr>
              <a:t>% of Parking Spaces</a:t>
            </a:r>
          </a:p>
        </p:txBody>
      </p:sp>
      <p:sp>
        <p:nvSpPr>
          <p:cNvPr id="36" name="Rectangle: Rounded Corners 35">
            <a:extLst>
              <a:ext uri="{FF2B5EF4-FFF2-40B4-BE49-F238E27FC236}">
                <a16:creationId xmlns:a16="http://schemas.microsoft.com/office/drawing/2014/main" id="{4EBCE7F8-9016-4734-86B3-9BC8C6C8B073}"/>
              </a:ext>
            </a:extLst>
          </p:cNvPr>
          <p:cNvSpPr/>
          <p:nvPr/>
        </p:nvSpPr>
        <p:spPr>
          <a:xfrm>
            <a:off x="6892898" y="2913612"/>
            <a:ext cx="3271510" cy="360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685800">
              <a:lnSpc>
                <a:spcPct val="115000"/>
              </a:lnSpc>
              <a:buClrTx/>
              <a:defRPr/>
            </a:pPr>
            <a:r>
              <a:rPr lang="en-US" sz="1400" kern="1200">
                <a:solidFill>
                  <a:schemeClr val="bg1"/>
                </a:solidFill>
                <a:latin typeface="Calibri"/>
                <a:ea typeface="+mn-ea"/>
                <a:cs typeface="+mn-cs"/>
              </a:rPr>
              <a:t>% of </a:t>
            </a:r>
            <a:r>
              <a:rPr lang="en-US" sz="1400" i="1" kern="1200">
                <a:solidFill>
                  <a:schemeClr val="bg1"/>
                </a:solidFill>
                <a:latin typeface="Calibri"/>
                <a:ea typeface="+mn-ea"/>
                <a:cs typeface="+mn-cs"/>
              </a:rPr>
              <a:t>Dwelling Units with </a:t>
            </a:r>
            <a:r>
              <a:rPr lang="en-US" sz="1400" kern="1200">
                <a:solidFill>
                  <a:schemeClr val="bg1"/>
                </a:solidFill>
                <a:latin typeface="Calibri"/>
                <a:ea typeface="+mn-ea"/>
                <a:cs typeface="+mn-cs"/>
              </a:rPr>
              <a:t>Parking Spaces</a:t>
            </a:r>
          </a:p>
        </p:txBody>
      </p:sp>
      <p:sp>
        <p:nvSpPr>
          <p:cNvPr id="43" name="Text Placeholder 2">
            <a:extLst>
              <a:ext uri="{FF2B5EF4-FFF2-40B4-BE49-F238E27FC236}">
                <a16:creationId xmlns:a16="http://schemas.microsoft.com/office/drawing/2014/main" id="{1623FE89-00C8-4BC3-8897-48ED26984A07}"/>
              </a:ext>
            </a:extLst>
          </p:cNvPr>
          <p:cNvSpPr txBox="1">
            <a:spLocks/>
          </p:cNvSpPr>
          <p:nvPr/>
        </p:nvSpPr>
        <p:spPr>
          <a:xfrm>
            <a:off x="269811" y="160054"/>
            <a:ext cx="5876947" cy="64135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2022 Initiative - Key Concepts</a:t>
            </a:r>
          </a:p>
        </p:txBody>
      </p:sp>
      <p:sp>
        <p:nvSpPr>
          <p:cNvPr id="39" name="TextBox 38">
            <a:extLst>
              <a:ext uri="{FF2B5EF4-FFF2-40B4-BE49-F238E27FC236}">
                <a16:creationId xmlns:a16="http://schemas.microsoft.com/office/drawing/2014/main" id="{8F074BB4-8DAA-4FD3-BFBE-C855FD231DDA}"/>
              </a:ext>
            </a:extLst>
          </p:cNvPr>
          <p:cNvSpPr txBox="1"/>
          <p:nvPr/>
        </p:nvSpPr>
        <p:spPr>
          <a:xfrm>
            <a:off x="6156042" y="6412096"/>
            <a:ext cx="5780452" cy="392159"/>
          </a:xfrm>
          <a:prstGeom prst="rect">
            <a:avLst/>
          </a:prstGeom>
          <a:noFill/>
        </p:spPr>
        <p:txBody>
          <a:bodyPr wrap="square" lIns="91440" tIns="45720" rIns="91440" bIns="45720" anchor="t">
            <a:spAutoFit/>
          </a:bodyPr>
          <a:lstStyle/>
          <a:p>
            <a:pPr defTabSz="685800">
              <a:lnSpc>
                <a:spcPct val="115000"/>
              </a:lnSpc>
              <a:defRPr/>
            </a:pPr>
            <a:r>
              <a:rPr lang="en-US" i="1" dirty="0">
                <a:latin typeface="Calibri"/>
              </a:rPr>
              <a:t>AUTOMATIC LOAD MANAGEMENT ENCOURAGED</a:t>
            </a:r>
            <a:endParaRPr lang="en-US" sz="1800" i="1" kern="1200" dirty="0">
              <a:latin typeface="Calibri"/>
            </a:endParaRPr>
          </a:p>
        </p:txBody>
      </p:sp>
      <p:sp>
        <p:nvSpPr>
          <p:cNvPr id="37" name="Rectangle 36">
            <a:extLst>
              <a:ext uri="{FF2B5EF4-FFF2-40B4-BE49-F238E27FC236}">
                <a16:creationId xmlns:a16="http://schemas.microsoft.com/office/drawing/2014/main" id="{BEA3F998-D35F-40C1-857B-C3AC29F05348}"/>
              </a:ext>
            </a:extLst>
          </p:cNvPr>
          <p:cNvSpPr/>
          <p:nvPr/>
        </p:nvSpPr>
        <p:spPr>
          <a:xfrm>
            <a:off x="9132278" y="5498079"/>
            <a:ext cx="2443376" cy="1068819"/>
          </a:xfrm>
          <a:prstGeom prst="rect">
            <a:avLst/>
          </a:prstGeom>
        </p:spPr>
        <p:txBody>
          <a:bodyPr wrap="square">
            <a:spAutoFit/>
          </a:bodyPr>
          <a:lstStyle/>
          <a:p>
            <a:pPr defTabSz="685800">
              <a:lnSpc>
                <a:spcPct val="115000"/>
              </a:lnSpc>
              <a:defRPr/>
            </a:pPr>
            <a:r>
              <a:rPr lang="en-US" sz="1400" u="sng" kern="1200" dirty="0">
                <a:solidFill>
                  <a:prstClr val="black"/>
                </a:solidFill>
                <a:latin typeface="Calibri"/>
                <a:ea typeface="+mn-ea"/>
                <a:cs typeface="+mn-cs"/>
              </a:rPr>
              <a:t>High Power Option</a:t>
            </a:r>
          </a:p>
          <a:p>
            <a:pPr defTabSz="685800">
              <a:lnSpc>
                <a:spcPct val="115000"/>
              </a:lnSpc>
              <a:buClrTx/>
              <a:defRPr/>
            </a:pPr>
            <a:r>
              <a:rPr lang="en-US" sz="1400" b="1" kern="1200" dirty="0">
                <a:solidFill>
                  <a:prstClr val="black"/>
                </a:solidFill>
                <a:latin typeface="Calibri"/>
                <a:ea typeface="+mn-ea"/>
                <a:cs typeface="+mn-cs"/>
              </a:rPr>
              <a:t>15%</a:t>
            </a:r>
            <a:r>
              <a:rPr lang="en-US" sz="1400" kern="1200" dirty="0">
                <a:solidFill>
                  <a:prstClr val="black"/>
                </a:solidFill>
                <a:latin typeface="Calibri"/>
                <a:ea typeface="+mn-ea"/>
                <a:cs typeface="+mn-cs"/>
              </a:rPr>
              <a:t> Level 2 EVCS</a:t>
            </a:r>
          </a:p>
          <a:p>
            <a:pPr defTabSz="685800">
              <a:lnSpc>
                <a:spcPct val="115000"/>
              </a:lnSpc>
              <a:buClrTx/>
              <a:defRPr/>
            </a:pPr>
            <a:r>
              <a:rPr lang="en-US" sz="1400" b="1" dirty="0">
                <a:solidFill>
                  <a:prstClr val="black"/>
                </a:solidFill>
                <a:latin typeface="Calibri"/>
              </a:rPr>
              <a:t>85% </a:t>
            </a:r>
            <a:r>
              <a:rPr lang="en-US" sz="1400" dirty="0">
                <a:solidFill>
                  <a:prstClr val="black"/>
                </a:solidFill>
                <a:latin typeface="Calibri"/>
              </a:rPr>
              <a:t>L2 EV Ready (low-power)</a:t>
            </a:r>
            <a:endParaRPr lang="en-US" sz="1400" kern="1200" dirty="0">
              <a:solidFill>
                <a:prstClr val="black"/>
              </a:solidFill>
              <a:latin typeface="Calibri"/>
              <a:ea typeface="+mn-ea"/>
              <a:cs typeface="+mn-cs"/>
            </a:endParaRPr>
          </a:p>
          <a:p>
            <a:pPr defTabSz="685800">
              <a:lnSpc>
                <a:spcPct val="115000"/>
              </a:lnSpc>
              <a:buClrTx/>
              <a:defRPr/>
            </a:pPr>
            <a:endParaRPr lang="en-US" sz="1400" kern="1200" dirty="0">
              <a:solidFill>
                <a:prstClr val="black"/>
              </a:solidFill>
              <a:latin typeface="Calibri"/>
              <a:ea typeface="+mn-ea"/>
              <a:cs typeface="+mn-cs"/>
            </a:endParaRPr>
          </a:p>
        </p:txBody>
      </p:sp>
      <p:cxnSp>
        <p:nvCxnSpPr>
          <p:cNvPr id="42" name="Straight Connector 41">
            <a:extLst>
              <a:ext uri="{FF2B5EF4-FFF2-40B4-BE49-F238E27FC236}">
                <a16:creationId xmlns:a16="http://schemas.microsoft.com/office/drawing/2014/main" id="{3BB7FB71-9E61-49BA-BCFF-73E9F203FA41}"/>
              </a:ext>
            </a:extLst>
          </p:cNvPr>
          <p:cNvCxnSpPr>
            <a:cxnSpLocks/>
          </p:cNvCxnSpPr>
          <p:nvPr/>
        </p:nvCxnSpPr>
        <p:spPr>
          <a:xfrm>
            <a:off x="9047747" y="3443202"/>
            <a:ext cx="1661641" cy="147081"/>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4A551A3-578F-4BB0-B8F5-B65811E5981D}"/>
              </a:ext>
            </a:extLst>
          </p:cNvPr>
          <p:cNvGrpSpPr/>
          <p:nvPr/>
        </p:nvGrpSpPr>
        <p:grpSpPr>
          <a:xfrm>
            <a:off x="5469659" y="3447097"/>
            <a:ext cx="2018770" cy="1655846"/>
            <a:chOff x="9678005" y="3468345"/>
            <a:chExt cx="2018770" cy="1655846"/>
          </a:xfrm>
        </p:grpSpPr>
        <p:graphicFrame>
          <p:nvGraphicFramePr>
            <p:cNvPr id="35" name="Chart 34">
              <a:extLst>
                <a:ext uri="{FF2B5EF4-FFF2-40B4-BE49-F238E27FC236}">
                  <a16:creationId xmlns:a16="http://schemas.microsoft.com/office/drawing/2014/main" id="{90C0828F-9E87-447F-A1E0-E9762C46F65F}"/>
                </a:ext>
              </a:extLst>
            </p:cNvPr>
            <p:cNvGraphicFramePr/>
            <p:nvPr/>
          </p:nvGraphicFramePr>
          <p:xfrm>
            <a:off x="9678005" y="3468345"/>
            <a:ext cx="2018770" cy="1655846"/>
          </p:xfrm>
          <a:graphic>
            <a:graphicData uri="http://schemas.openxmlformats.org/drawingml/2006/chart">
              <c:chart xmlns:c="http://schemas.openxmlformats.org/drawingml/2006/chart" xmlns:r="http://schemas.openxmlformats.org/officeDocument/2006/relationships" r:id="rId7"/>
            </a:graphicData>
          </a:graphic>
        </p:graphicFrame>
        <p:sp>
          <p:nvSpPr>
            <p:cNvPr id="41" name="TextBox 40">
              <a:extLst>
                <a:ext uri="{FF2B5EF4-FFF2-40B4-BE49-F238E27FC236}">
                  <a16:creationId xmlns:a16="http://schemas.microsoft.com/office/drawing/2014/main" id="{A9A0E3E5-E943-4F01-864A-516841C584A7}"/>
                </a:ext>
              </a:extLst>
            </p:cNvPr>
            <p:cNvSpPr txBox="1"/>
            <p:nvPr/>
          </p:nvSpPr>
          <p:spPr>
            <a:xfrm>
              <a:off x="10775406" y="4002611"/>
              <a:ext cx="531098" cy="300082"/>
            </a:xfrm>
            <a:prstGeom prst="rect">
              <a:avLst/>
            </a:prstGeom>
            <a:noFill/>
          </p:spPr>
          <p:txBody>
            <a:bodyPr wrap="square" rtlCol="0">
              <a:spAutoFit/>
            </a:bodyPr>
            <a:lstStyle/>
            <a:p>
              <a:pPr defTabSz="685800">
                <a:buClrTx/>
                <a:defRPr/>
              </a:pPr>
              <a:r>
                <a:rPr lang="en-GB" sz="1350" dirty="0">
                  <a:latin typeface="Calibri"/>
                </a:rPr>
                <a:t>40</a:t>
              </a:r>
              <a:r>
                <a:rPr lang="en-GB" sz="1350" kern="1200" dirty="0">
                  <a:latin typeface="Calibri"/>
                  <a:ea typeface="+mn-ea"/>
                  <a:cs typeface="+mn-cs"/>
                </a:rPr>
                <a:t>%</a:t>
              </a:r>
            </a:p>
          </p:txBody>
        </p:sp>
        <p:sp>
          <p:nvSpPr>
            <p:cNvPr id="44" name="TextBox 43">
              <a:extLst>
                <a:ext uri="{FF2B5EF4-FFF2-40B4-BE49-F238E27FC236}">
                  <a16:creationId xmlns:a16="http://schemas.microsoft.com/office/drawing/2014/main" id="{A8A186DB-0171-49F4-A376-B6BB68DE73F5}"/>
                </a:ext>
              </a:extLst>
            </p:cNvPr>
            <p:cNvSpPr txBox="1"/>
            <p:nvPr/>
          </p:nvSpPr>
          <p:spPr>
            <a:xfrm>
              <a:off x="10165716" y="4229280"/>
              <a:ext cx="531098" cy="300082"/>
            </a:xfrm>
            <a:prstGeom prst="rect">
              <a:avLst/>
            </a:prstGeom>
            <a:noFill/>
          </p:spPr>
          <p:txBody>
            <a:bodyPr wrap="square" rtlCol="0">
              <a:spAutoFit/>
            </a:bodyPr>
            <a:lstStyle/>
            <a:p>
              <a:pPr defTabSz="685800">
                <a:buClrTx/>
                <a:defRPr/>
              </a:pPr>
              <a:r>
                <a:rPr lang="en-GB" sz="1350" kern="1200" dirty="0">
                  <a:latin typeface="Calibri"/>
                  <a:ea typeface="+mn-ea"/>
                  <a:cs typeface="+mn-cs"/>
                </a:rPr>
                <a:t>60%</a:t>
              </a:r>
            </a:p>
          </p:txBody>
        </p:sp>
      </p:grpSp>
      <p:pic>
        <p:nvPicPr>
          <p:cNvPr id="45" name="Picture 44">
            <a:extLst>
              <a:ext uri="{FF2B5EF4-FFF2-40B4-BE49-F238E27FC236}">
                <a16:creationId xmlns:a16="http://schemas.microsoft.com/office/drawing/2014/main" id="{03F52361-2806-4B05-8372-5856E79740B7}"/>
              </a:ext>
            </a:extLst>
          </p:cNvPr>
          <p:cNvPicPr>
            <a:picLocks noChangeAspect="1"/>
          </p:cNvPicPr>
          <p:nvPr/>
        </p:nvPicPr>
        <p:blipFill>
          <a:blip r:embed="rId8" cstate="print"/>
          <a:stretch>
            <a:fillRect/>
          </a:stretch>
        </p:blipFill>
        <p:spPr>
          <a:xfrm>
            <a:off x="7413286" y="4881980"/>
            <a:ext cx="371972" cy="371972"/>
          </a:xfrm>
          <a:prstGeom prst="rect">
            <a:avLst/>
          </a:prstGeom>
        </p:spPr>
      </p:pic>
      <p:cxnSp>
        <p:nvCxnSpPr>
          <p:cNvPr id="46" name="Straight Connector 45">
            <a:extLst>
              <a:ext uri="{FF2B5EF4-FFF2-40B4-BE49-F238E27FC236}">
                <a16:creationId xmlns:a16="http://schemas.microsoft.com/office/drawing/2014/main" id="{0E8C9E43-75AE-4285-83CE-57AF115F817E}"/>
              </a:ext>
            </a:extLst>
          </p:cNvPr>
          <p:cNvCxnSpPr>
            <a:cxnSpLocks/>
          </p:cNvCxnSpPr>
          <p:nvPr/>
        </p:nvCxnSpPr>
        <p:spPr>
          <a:xfrm flipV="1">
            <a:off x="9953842" y="4945688"/>
            <a:ext cx="476518" cy="12227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3" descr="A picture containing automaton&#10;&#10;Description automatically generated">
            <a:extLst>
              <a:ext uri="{FF2B5EF4-FFF2-40B4-BE49-F238E27FC236}">
                <a16:creationId xmlns:a16="http://schemas.microsoft.com/office/drawing/2014/main" id="{BC475253-74C5-DD67-26E2-FE0AF732328E}"/>
              </a:ext>
            </a:extLst>
          </p:cNvPr>
          <p:cNvPicPr>
            <a:picLocks noChangeAspect="1"/>
          </p:cNvPicPr>
          <p:nvPr/>
        </p:nvPicPr>
        <p:blipFill>
          <a:blip r:embed="rId9"/>
          <a:stretch>
            <a:fillRect/>
          </a:stretch>
        </p:blipFill>
        <p:spPr>
          <a:xfrm>
            <a:off x="8972550" y="4600575"/>
            <a:ext cx="923925" cy="895350"/>
          </a:xfrm>
          <a:prstGeom prst="rect">
            <a:avLst/>
          </a:prstGeom>
        </p:spPr>
      </p:pic>
    </p:spTree>
    <p:extLst>
      <p:ext uri="{BB962C8B-B14F-4D97-AF65-F5344CB8AC3E}">
        <p14:creationId xmlns:p14="http://schemas.microsoft.com/office/powerpoint/2010/main" val="4105387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BB19AE7-F556-4056-AE0B-D816D93CE7FC}"/>
              </a:ext>
            </a:extLst>
          </p:cNvPr>
          <p:cNvSpPr txBox="1"/>
          <p:nvPr/>
        </p:nvSpPr>
        <p:spPr>
          <a:xfrm>
            <a:off x="7840670" y="6201960"/>
            <a:ext cx="1485612" cy="584775"/>
          </a:xfrm>
          <a:prstGeom prst="rect">
            <a:avLst/>
          </a:prstGeom>
          <a:noFill/>
        </p:spPr>
        <p:txBody>
          <a:bodyPr wrap="square" rtlCol="0">
            <a:spAutoFit/>
          </a:bodyPr>
          <a:lstStyle>
            <a:defPPr>
              <a:defRPr lang="en-US"/>
            </a:defPPr>
            <a:lvl1pPr algn="ctr">
              <a:defRPr sz="1600">
                <a:solidFill>
                  <a:schemeClr val="accent1"/>
                </a:solidFill>
              </a:defRPr>
            </a:lvl1pPr>
          </a:lstStyle>
          <a:p>
            <a:r>
              <a:rPr lang="en-US" dirty="0"/>
              <a:t>High Power Option</a:t>
            </a:r>
          </a:p>
        </p:txBody>
      </p:sp>
      <p:sp>
        <p:nvSpPr>
          <p:cNvPr id="3" name="Text Placeholder 2">
            <a:extLst>
              <a:ext uri="{FF2B5EF4-FFF2-40B4-BE49-F238E27FC236}">
                <a16:creationId xmlns:a16="http://schemas.microsoft.com/office/drawing/2014/main" id="{CB3E951F-5DA0-4EF6-8707-6BD0EAAAA5BA}"/>
              </a:ext>
            </a:extLst>
          </p:cNvPr>
          <p:cNvSpPr>
            <a:spLocks noGrp="1"/>
          </p:cNvSpPr>
          <p:nvPr>
            <p:ph type="body" sz="quarter" idx="10"/>
          </p:nvPr>
        </p:nvSpPr>
        <p:spPr>
          <a:xfrm>
            <a:off x="182749" y="272667"/>
            <a:ext cx="5876947" cy="510779"/>
          </a:xfrm>
        </p:spPr>
        <p:txBody>
          <a:bodyPr vert="horz" lIns="91440" tIns="45720" rIns="91440" bIns="45720" rtlCol="0" anchor="t">
            <a:noAutofit/>
          </a:bodyPr>
          <a:lstStyle/>
          <a:p>
            <a:r>
              <a:rPr lang="en-US" sz="2400" dirty="0"/>
              <a:t>100% Access is Cost Comparable</a:t>
            </a:r>
          </a:p>
        </p:txBody>
      </p:sp>
      <p:sp>
        <p:nvSpPr>
          <p:cNvPr id="9" name="TextBox 8">
            <a:extLst>
              <a:ext uri="{FF2B5EF4-FFF2-40B4-BE49-F238E27FC236}">
                <a16:creationId xmlns:a16="http://schemas.microsoft.com/office/drawing/2014/main" id="{9996C2DB-6E20-4D93-A7C2-72261378F698}"/>
              </a:ext>
            </a:extLst>
          </p:cNvPr>
          <p:cNvSpPr txBox="1"/>
          <p:nvPr/>
        </p:nvSpPr>
        <p:spPr>
          <a:xfrm>
            <a:off x="9553673" y="959924"/>
            <a:ext cx="2605276" cy="1157764"/>
          </a:xfrm>
          <a:prstGeom prst="roundRect">
            <a:avLst/>
          </a:prstGeom>
        </p:spPr>
        <p:style>
          <a:lnRef idx="3">
            <a:schemeClr val="lt1"/>
          </a:lnRef>
          <a:fillRef idx="1">
            <a:schemeClr val="accent6"/>
          </a:fillRef>
          <a:effectRef idx="1">
            <a:schemeClr val="accent6"/>
          </a:effectRef>
          <a:fontRef idx="minor">
            <a:schemeClr val="lt1"/>
          </a:fontRef>
        </p:style>
        <p:txBody>
          <a:bodyPr wrap="square" lIns="91440" tIns="45720" rIns="91440" bIns="45720" anchor="t">
            <a:spAutoFit/>
          </a:bodyPr>
          <a:lstStyle/>
          <a:p>
            <a:pPr algn="ctr"/>
            <a:r>
              <a:rPr lang="en-US" sz="1600" dirty="0"/>
              <a:t>Each scenario is 0.3 – 0.5% of construction cost</a:t>
            </a:r>
          </a:p>
          <a:p>
            <a:pPr algn="ctr"/>
            <a:endParaRPr lang="en-US" sz="1000" dirty="0">
              <a:ea typeface="+mn-lt"/>
              <a:cs typeface="+mn-lt"/>
            </a:endParaRPr>
          </a:p>
          <a:p>
            <a:pPr algn="ctr"/>
            <a:r>
              <a:rPr lang="en-US" sz="1000" dirty="0">
                <a:ea typeface="+mn-lt"/>
                <a:cs typeface="+mn-lt"/>
              </a:rPr>
              <a:t>Assumes $392/ft2 to build per</a:t>
            </a:r>
          </a:p>
          <a:p>
            <a:pPr algn="ctr"/>
            <a:r>
              <a:rPr lang="en-US" sz="1000" dirty="0">
                <a:ea typeface="+mn-lt"/>
                <a:cs typeface="+mn-lt"/>
              </a:rPr>
              <a:t>: </a:t>
            </a:r>
            <a:r>
              <a:rPr lang="en-US" sz="1000" dirty="0">
                <a:ea typeface="+mn-lt"/>
                <a:cs typeface="+mn-lt"/>
                <a:hlinkClick r:id="rId3"/>
              </a:rPr>
              <a:t>Turner and Townsend, 2021</a:t>
            </a:r>
            <a:endParaRPr lang="en-US" sz="1000" dirty="0">
              <a:cs typeface="Arial"/>
            </a:endParaRPr>
          </a:p>
        </p:txBody>
      </p:sp>
      <p:sp>
        <p:nvSpPr>
          <p:cNvPr id="12" name="TextBox 11">
            <a:extLst>
              <a:ext uri="{FF2B5EF4-FFF2-40B4-BE49-F238E27FC236}">
                <a16:creationId xmlns:a16="http://schemas.microsoft.com/office/drawing/2014/main" id="{1B4A06B5-229E-410A-976B-9D634DF8A8E6}"/>
              </a:ext>
            </a:extLst>
          </p:cNvPr>
          <p:cNvSpPr txBox="1"/>
          <p:nvPr/>
        </p:nvSpPr>
        <p:spPr>
          <a:xfrm>
            <a:off x="453700" y="5702855"/>
            <a:ext cx="1431142" cy="510778"/>
          </a:xfrm>
          <a:prstGeom prst="round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1200" dirty="0"/>
              <a:t>% of dwellings with access</a:t>
            </a:r>
          </a:p>
        </p:txBody>
      </p:sp>
      <p:sp>
        <p:nvSpPr>
          <p:cNvPr id="13" name="TextBox 12">
            <a:extLst>
              <a:ext uri="{FF2B5EF4-FFF2-40B4-BE49-F238E27FC236}">
                <a16:creationId xmlns:a16="http://schemas.microsoft.com/office/drawing/2014/main" id="{3274914F-5F1F-4DA4-939C-946DAC3377CB}"/>
              </a:ext>
            </a:extLst>
          </p:cNvPr>
          <p:cNvSpPr txBox="1"/>
          <p:nvPr/>
        </p:nvSpPr>
        <p:spPr>
          <a:xfrm>
            <a:off x="2237524" y="5777338"/>
            <a:ext cx="798279" cy="306467"/>
          </a:xfrm>
          <a:prstGeom prst="round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1200" dirty="0"/>
              <a:t>100%</a:t>
            </a:r>
          </a:p>
        </p:txBody>
      </p:sp>
      <p:sp>
        <p:nvSpPr>
          <p:cNvPr id="14" name="TextBox 13">
            <a:extLst>
              <a:ext uri="{FF2B5EF4-FFF2-40B4-BE49-F238E27FC236}">
                <a16:creationId xmlns:a16="http://schemas.microsoft.com/office/drawing/2014/main" id="{16928E46-93FC-4017-B01B-BC38029387FD}"/>
              </a:ext>
            </a:extLst>
          </p:cNvPr>
          <p:cNvSpPr txBox="1"/>
          <p:nvPr/>
        </p:nvSpPr>
        <p:spPr>
          <a:xfrm>
            <a:off x="4224982" y="5797833"/>
            <a:ext cx="798279" cy="306467"/>
          </a:xfrm>
          <a:prstGeom prst="round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1200" dirty="0"/>
              <a:t>40-60%</a:t>
            </a:r>
          </a:p>
        </p:txBody>
      </p:sp>
      <p:sp>
        <p:nvSpPr>
          <p:cNvPr id="15" name="TextBox 14">
            <a:extLst>
              <a:ext uri="{FF2B5EF4-FFF2-40B4-BE49-F238E27FC236}">
                <a16:creationId xmlns:a16="http://schemas.microsoft.com/office/drawing/2014/main" id="{087A2409-B28C-42FA-B572-A1F435D861E2}"/>
              </a:ext>
            </a:extLst>
          </p:cNvPr>
          <p:cNvSpPr txBox="1"/>
          <p:nvPr/>
        </p:nvSpPr>
        <p:spPr>
          <a:xfrm>
            <a:off x="6212440" y="5797833"/>
            <a:ext cx="798279" cy="306467"/>
          </a:xfrm>
          <a:prstGeom prst="round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1200" dirty="0"/>
              <a:t>100%</a:t>
            </a:r>
          </a:p>
        </p:txBody>
      </p:sp>
      <p:sp>
        <p:nvSpPr>
          <p:cNvPr id="2" name="TextBox 1">
            <a:extLst>
              <a:ext uri="{FF2B5EF4-FFF2-40B4-BE49-F238E27FC236}">
                <a16:creationId xmlns:a16="http://schemas.microsoft.com/office/drawing/2014/main" id="{8D61D656-302E-4807-948D-70EDE8047285}"/>
              </a:ext>
            </a:extLst>
          </p:cNvPr>
          <p:cNvSpPr txBox="1"/>
          <p:nvPr/>
        </p:nvSpPr>
        <p:spPr>
          <a:xfrm>
            <a:off x="5789492" y="6198479"/>
            <a:ext cx="1718712" cy="584775"/>
          </a:xfrm>
          <a:prstGeom prst="rect">
            <a:avLst/>
          </a:prstGeom>
          <a:noFill/>
        </p:spPr>
        <p:txBody>
          <a:bodyPr wrap="square" rtlCol="0">
            <a:spAutoFit/>
          </a:bodyPr>
          <a:lstStyle/>
          <a:p>
            <a:pPr algn="ctr"/>
            <a:r>
              <a:rPr lang="en-US" sz="1600" dirty="0">
                <a:solidFill>
                  <a:schemeClr val="accent1"/>
                </a:solidFill>
              </a:rPr>
              <a:t>Low Power Option</a:t>
            </a:r>
          </a:p>
        </p:txBody>
      </p:sp>
      <p:graphicFrame>
        <p:nvGraphicFramePr>
          <p:cNvPr id="18" name="Chart 17">
            <a:extLst>
              <a:ext uri="{FF2B5EF4-FFF2-40B4-BE49-F238E27FC236}">
                <a16:creationId xmlns:a16="http://schemas.microsoft.com/office/drawing/2014/main" id="{C384E309-5D29-45D8-BC24-2B71D46FF16C}"/>
              </a:ext>
            </a:extLst>
          </p:cNvPr>
          <p:cNvGraphicFramePr>
            <a:graphicFrameLocks/>
          </p:cNvGraphicFramePr>
          <p:nvPr>
            <p:extLst>
              <p:ext uri="{D42A27DB-BD31-4B8C-83A1-F6EECF244321}">
                <p14:modId xmlns:p14="http://schemas.microsoft.com/office/powerpoint/2010/main" val="684717662"/>
              </p:ext>
            </p:extLst>
          </p:nvPr>
        </p:nvGraphicFramePr>
        <p:xfrm>
          <a:off x="453700" y="1277853"/>
          <a:ext cx="11368926" cy="476989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E2876685-B60A-403B-ABD2-B5257BF0CE06}"/>
              </a:ext>
            </a:extLst>
          </p:cNvPr>
          <p:cNvSpPr txBox="1"/>
          <p:nvPr/>
        </p:nvSpPr>
        <p:spPr>
          <a:xfrm>
            <a:off x="8181832" y="5797833"/>
            <a:ext cx="798279" cy="306467"/>
          </a:xfrm>
          <a:prstGeom prst="round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1200" dirty="0"/>
              <a:t>100%</a:t>
            </a:r>
          </a:p>
        </p:txBody>
      </p:sp>
      <p:cxnSp>
        <p:nvCxnSpPr>
          <p:cNvPr id="20" name="Straight Connector 19">
            <a:extLst>
              <a:ext uri="{FF2B5EF4-FFF2-40B4-BE49-F238E27FC236}">
                <a16:creationId xmlns:a16="http://schemas.microsoft.com/office/drawing/2014/main" id="{574F9D08-D6D0-43EE-B3FC-98F4AC58389A}"/>
              </a:ext>
            </a:extLst>
          </p:cNvPr>
          <p:cNvCxnSpPr>
            <a:cxnSpLocks/>
          </p:cNvCxnSpPr>
          <p:nvPr/>
        </p:nvCxnSpPr>
        <p:spPr>
          <a:xfrm>
            <a:off x="6648848" y="6065717"/>
            <a:ext cx="2504" cy="1698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4C613AB-8914-4D48-AF82-D23D2A9AAD64}"/>
              </a:ext>
            </a:extLst>
          </p:cNvPr>
          <p:cNvCxnSpPr>
            <a:cxnSpLocks/>
          </p:cNvCxnSpPr>
          <p:nvPr/>
        </p:nvCxnSpPr>
        <p:spPr>
          <a:xfrm>
            <a:off x="8606677" y="6083805"/>
            <a:ext cx="2504" cy="16985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0B77E18-F93D-4E69-AC29-F3E142DA0D69}"/>
              </a:ext>
            </a:extLst>
          </p:cNvPr>
          <p:cNvSpPr txBox="1"/>
          <p:nvPr/>
        </p:nvSpPr>
        <p:spPr>
          <a:xfrm>
            <a:off x="9463485" y="5928889"/>
            <a:ext cx="2292964" cy="821059"/>
          </a:xfrm>
          <a:prstGeom prst="rect">
            <a:avLst/>
          </a:prstGeom>
          <a:noFill/>
        </p:spPr>
        <p:txBody>
          <a:bodyPr wrap="square" lIns="91440" tIns="45720" rIns="91440" bIns="45720" anchor="t">
            <a:spAutoFit/>
          </a:bodyPr>
          <a:lstStyle/>
          <a:p>
            <a:pPr defTabSz="685800">
              <a:lnSpc>
                <a:spcPct val="115000"/>
              </a:lnSpc>
              <a:defRPr/>
            </a:pPr>
            <a:r>
              <a:rPr lang="en-US" sz="1400" i="1" dirty="0">
                <a:latin typeface="Calibri"/>
              </a:rPr>
              <a:t>Affordable Housing new construction is eligible for PCE incentives</a:t>
            </a:r>
            <a:endParaRPr lang="en-US" sz="1400" i="1" kern="1200" dirty="0">
              <a:latin typeface="Calibri"/>
            </a:endParaRPr>
          </a:p>
        </p:txBody>
      </p:sp>
    </p:spTree>
    <p:extLst>
      <p:ext uri="{BB962C8B-B14F-4D97-AF65-F5344CB8AC3E}">
        <p14:creationId xmlns:p14="http://schemas.microsoft.com/office/powerpoint/2010/main" val="26088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descr="A house that is parked on the side of a building&#10;&#10;Description automatically generated">
            <a:extLst>
              <a:ext uri="{FF2B5EF4-FFF2-40B4-BE49-F238E27FC236}">
                <a16:creationId xmlns:a16="http://schemas.microsoft.com/office/drawing/2014/main" id="{FE70AD43-C951-4228-AD4C-98185C088F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770" r="-26" b="14178"/>
          <a:stretch/>
        </p:blipFill>
        <p:spPr>
          <a:xfrm>
            <a:off x="18" y="914400"/>
            <a:ext cx="12191981" cy="5943599"/>
          </a:xfrm>
          <a:prstGeom prst="rect">
            <a:avLst/>
          </a:prstGeom>
        </p:spPr>
      </p:pic>
      <p:sp>
        <p:nvSpPr>
          <p:cNvPr id="14" name="Rectangle 13">
            <a:extLst>
              <a:ext uri="{FF2B5EF4-FFF2-40B4-BE49-F238E27FC236}">
                <a16:creationId xmlns:a16="http://schemas.microsoft.com/office/drawing/2014/main" id="{70CB605E-8C13-4092-A64E-575B5D523C69}"/>
              </a:ext>
            </a:extLst>
          </p:cNvPr>
          <p:cNvSpPr/>
          <p:nvPr/>
        </p:nvSpPr>
        <p:spPr>
          <a:xfrm>
            <a:off x="1" y="914400"/>
            <a:ext cx="12192000" cy="59435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Subtitle 1">
            <a:extLst>
              <a:ext uri="{FF2B5EF4-FFF2-40B4-BE49-F238E27FC236}">
                <a16:creationId xmlns:a16="http://schemas.microsoft.com/office/drawing/2014/main" id="{9E3C242A-0A42-45E6-97FB-2F6F9485C59A}"/>
              </a:ext>
            </a:extLst>
          </p:cNvPr>
          <p:cNvSpPr txBox="1">
            <a:spLocks/>
          </p:cNvSpPr>
          <p:nvPr/>
        </p:nvSpPr>
        <p:spPr>
          <a:xfrm>
            <a:off x="320198" y="1731695"/>
            <a:ext cx="10411969" cy="430900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Local enhancements to state code</a:t>
            </a:r>
          </a:p>
          <a:p>
            <a:r>
              <a:rPr lang="en-US" dirty="0"/>
              <a:t>Can be adopted at any time</a:t>
            </a:r>
          </a:p>
          <a:p>
            <a:r>
              <a:rPr lang="en-US" dirty="0"/>
              <a:t>Addresses:</a:t>
            </a:r>
          </a:p>
          <a:p>
            <a:pPr marL="971550" lvl="1" indent="-514350">
              <a:buFont typeface="Arial" panose="020B0604020202020204" pitchFamily="34" charset="0"/>
              <a:buAutoNum type="arabicPeriod"/>
            </a:pPr>
            <a:r>
              <a:rPr lang="en-US" dirty="0"/>
              <a:t>Building electrification – reduced use of methane gas</a:t>
            </a:r>
            <a:endParaRPr lang="en-US" dirty="0">
              <a:cs typeface="Arial"/>
            </a:endParaRPr>
          </a:p>
          <a:p>
            <a:pPr marL="971550" lvl="1" indent="-514350">
              <a:buFont typeface="Arial" panose="020B0604020202020204" pitchFamily="34" charset="0"/>
              <a:buAutoNum type="arabicPeriod"/>
            </a:pPr>
            <a:r>
              <a:rPr lang="en-US" dirty="0"/>
              <a:t>Electric vehicle (EV) charging infrastructure – increased readiness</a:t>
            </a:r>
            <a:endParaRPr lang="en-US" dirty="0">
              <a:cs typeface="Arial"/>
            </a:endParaRPr>
          </a:p>
          <a:p>
            <a:r>
              <a:rPr lang="en-US" dirty="0"/>
              <a:t>Improves economic and energy performance of buildings</a:t>
            </a:r>
            <a:endParaRPr lang="en-US" dirty="0">
              <a:cs typeface="Arial"/>
            </a:endParaRPr>
          </a:p>
          <a:p>
            <a:endParaRPr lang="en-US" dirty="0"/>
          </a:p>
          <a:p>
            <a:pPr marL="0" indent="0">
              <a:buNone/>
            </a:pPr>
            <a:r>
              <a:rPr lang="en-US" b="1" dirty="0"/>
              <a:t>Codes are enhanced by stakeholder engagement, why we are here</a:t>
            </a:r>
            <a:endParaRPr lang="en-US" b="1" dirty="0">
              <a:cs typeface="Arial"/>
            </a:endParaRPr>
          </a:p>
          <a:p>
            <a:endParaRPr lang="en-US" sz="3600" dirty="0"/>
          </a:p>
        </p:txBody>
      </p:sp>
      <p:sp>
        <p:nvSpPr>
          <p:cNvPr id="16" name="Text Placeholder 4">
            <a:extLst>
              <a:ext uri="{FF2B5EF4-FFF2-40B4-BE49-F238E27FC236}">
                <a16:creationId xmlns:a16="http://schemas.microsoft.com/office/drawing/2014/main" id="{CCBC3E02-E59B-46A9-B1E6-E930F5C1A2B4}"/>
              </a:ext>
            </a:extLst>
          </p:cNvPr>
          <p:cNvSpPr>
            <a:spLocks noGrp="1"/>
          </p:cNvSpPr>
          <p:nvPr>
            <p:ph type="body" sz="quarter" idx="10"/>
          </p:nvPr>
        </p:nvSpPr>
        <p:spPr>
          <a:xfrm>
            <a:off x="182749" y="151428"/>
            <a:ext cx="5876947" cy="641350"/>
          </a:xfrm>
        </p:spPr>
        <p:txBody>
          <a:bodyPr/>
          <a:lstStyle/>
          <a:p>
            <a:r>
              <a:rPr lang="en-US" sz="3200" dirty="0"/>
              <a:t>What are Reach Codes?</a:t>
            </a:r>
          </a:p>
        </p:txBody>
      </p:sp>
    </p:spTree>
    <p:extLst>
      <p:ext uri="{BB962C8B-B14F-4D97-AF65-F5344CB8AC3E}">
        <p14:creationId xmlns:p14="http://schemas.microsoft.com/office/powerpoint/2010/main" val="203096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5D17-8AEC-47D4-8373-4E48B91C19FD}"/>
              </a:ext>
            </a:extLst>
          </p:cNvPr>
          <p:cNvSpPr>
            <a:spLocks noGrp="1"/>
          </p:cNvSpPr>
          <p:nvPr>
            <p:ph type="ctrTitle"/>
          </p:nvPr>
        </p:nvSpPr>
        <p:spPr>
          <a:xfrm>
            <a:off x="182749" y="1197667"/>
            <a:ext cx="11812027" cy="834834"/>
          </a:xfrm>
        </p:spPr>
        <p:txBody>
          <a:bodyPr/>
          <a:lstStyle/>
          <a:p>
            <a:r>
              <a:rPr lang="en-US"/>
              <a:t>EV Infrastructure – New Construction</a:t>
            </a:r>
          </a:p>
        </p:txBody>
      </p:sp>
      <p:graphicFrame>
        <p:nvGraphicFramePr>
          <p:cNvPr id="5" name="Table 4">
            <a:extLst>
              <a:ext uri="{FF2B5EF4-FFF2-40B4-BE49-F238E27FC236}">
                <a16:creationId xmlns:a16="http://schemas.microsoft.com/office/drawing/2014/main" id="{A61D1FFA-2327-451D-BA4F-A18C2ADF56A2}"/>
              </a:ext>
            </a:extLst>
          </p:cNvPr>
          <p:cNvGraphicFramePr>
            <a:graphicFrameLocks noGrp="1"/>
          </p:cNvGraphicFramePr>
          <p:nvPr>
            <p:extLst>
              <p:ext uri="{D42A27DB-BD31-4B8C-83A1-F6EECF244321}">
                <p14:modId xmlns:p14="http://schemas.microsoft.com/office/powerpoint/2010/main" val="2856516585"/>
              </p:ext>
            </p:extLst>
          </p:nvPr>
        </p:nvGraphicFramePr>
        <p:xfrm>
          <a:off x="338294" y="2045977"/>
          <a:ext cx="11515406" cy="4442783"/>
        </p:xfrm>
        <a:graphic>
          <a:graphicData uri="http://schemas.openxmlformats.org/drawingml/2006/table">
            <a:tbl>
              <a:tblPr firstRow="1" firstCol="1" bandRow="1">
                <a:tableStyleId>{5C22544A-7EE6-4342-B048-85BDC9FD1C3A}</a:tableStyleId>
              </a:tblPr>
              <a:tblGrid>
                <a:gridCol w="2101901">
                  <a:extLst>
                    <a:ext uri="{9D8B030D-6E8A-4147-A177-3AD203B41FA5}">
                      <a16:colId xmlns:a16="http://schemas.microsoft.com/office/drawing/2014/main" val="1961885408"/>
                    </a:ext>
                  </a:extLst>
                </a:gridCol>
                <a:gridCol w="1664676">
                  <a:extLst>
                    <a:ext uri="{9D8B030D-6E8A-4147-A177-3AD203B41FA5}">
                      <a16:colId xmlns:a16="http://schemas.microsoft.com/office/drawing/2014/main" val="1598221176"/>
                    </a:ext>
                  </a:extLst>
                </a:gridCol>
                <a:gridCol w="1666246">
                  <a:extLst>
                    <a:ext uri="{9D8B030D-6E8A-4147-A177-3AD203B41FA5}">
                      <a16:colId xmlns:a16="http://schemas.microsoft.com/office/drawing/2014/main" val="943595004"/>
                    </a:ext>
                  </a:extLst>
                </a:gridCol>
                <a:gridCol w="2970193">
                  <a:extLst>
                    <a:ext uri="{9D8B030D-6E8A-4147-A177-3AD203B41FA5}">
                      <a16:colId xmlns:a16="http://schemas.microsoft.com/office/drawing/2014/main" val="4059304272"/>
                    </a:ext>
                  </a:extLst>
                </a:gridCol>
                <a:gridCol w="3112390">
                  <a:extLst>
                    <a:ext uri="{9D8B030D-6E8A-4147-A177-3AD203B41FA5}">
                      <a16:colId xmlns:a16="http://schemas.microsoft.com/office/drawing/2014/main" val="1239169645"/>
                    </a:ext>
                  </a:extLst>
                </a:gridCol>
              </a:tblGrid>
              <a:tr h="591627">
                <a:tc>
                  <a:txBody>
                    <a:bodyPr/>
                    <a:lstStyle/>
                    <a:p>
                      <a:pPr marL="0" marR="0">
                        <a:lnSpc>
                          <a:spcPct val="115000"/>
                        </a:lnSpc>
                        <a:spcBef>
                          <a:spcPts val="0"/>
                        </a:spcBef>
                        <a:spcAft>
                          <a:spcPts val="0"/>
                        </a:spcAft>
                      </a:pPr>
                      <a:endParaRPr lang="en-US" sz="1800">
                        <a:effectLst/>
                        <a:latin typeface="Source Sans Pro"/>
                        <a:ea typeface="Source Sans Pro"/>
                        <a:cs typeface="Times New Roman" panose="02020603050405020304" pitchFamily="18" charset="0"/>
                      </a:endParaRPr>
                    </a:p>
                  </a:txBody>
                  <a:tcPr marL="24425" marR="24425" marT="0" marB="0">
                    <a:noFill/>
                  </a:tcPr>
                </a:tc>
                <a:tc>
                  <a:txBody>
                    <a:bodyPr/>
                    <a:lstStyle/>
                    <a:p>
                      <a:pPr marL="0" marR="0" algn="ctr">
                        <a:lnSpc>
                          <a:spcPct val="115000"/>
                        </a:lnSpc>
                        <a:spcBef>
                          <a:spcPts val="0"/>
                        </a:spcBef>
                        <a:spcAft>
                          <a:spcPts val="0"/>
                        </a:spcAft>
                      </a:pPr>
                      <a:r>
                        <a:rPr lang="en-US" sz="1800">
                          <a:effectLst/>
                          <a:latin typeface="Source Sans Pro"/>
                          <a:ea typeface="Source Sans Pro"/>
                        </a:rPr>
                        <a:t>2019 CALGreen</a:t>
                      </a:r>
                      <a:endParaRPr lang="en-US" sz="1800" err="1">
                        <a:effectLst/>
                        <a:latin typeface="Source Sans Pro"/>
                        <a:ea typeface="Source Sans Pro"/>
                        <a:cs typeface="Times New Roman" panose="02020603050405020304" pitchFamily="18" charset="0"/>
                      </a:endParaRPr>
                    </a:p>
                  </a:txBody>
                  <a:tcPr marL="24425" marR="24425" marT="0" marB="0" anchor="ctr"/>
                </a:tc>
                <a:tc>
                  <a:txBody>
                    <a:bodyPr/>
                    <a:lstStyle/>
                    <a:p>
                      <a:pPr marL="0" marR="0" algn="ctr">
                        <a:lnSpc>
                          <a:spcPct val="115000"/>
                        </a:lnSpc>
                        <a:spcBef>
                          <a:spcPts val="0"/>
                        </a:spcBef>
                        <a:spcAft>
                          <a:spcPts val="0"/>
                        </a:spcAft>
                      </a:pPr>
                      <a:r>
                        <a:rPr lang="en-US" sz="1800">
                          <a:effectLst/>
                          <a:latin typeface="Source Sans Pro"/>
                          <a:ea typeface="Source Sans Pro"/>
                        </a:rPr>
                        <a:t>2022 CALGreen</a:t>
                      </a:r>
                      <a:endParaRPr lang="en-US" sz="1800" err="1">
                        <a:effectLst/>
                        <a:latin typeface="Source Sans Pro"/>
                        <a:ea typeface="Source Sans Pro"/>
                        <a:cs typeface="Times New Roman" panose="02020603050405020304" pitchFamily="18" charset="0"/>
                      </a:endParaRPr>
                    </a:p>
                  </a:txBody>
                  <a:tcPr marL="24425" marR="24425" marT="0" marB="0" anchor="ctr"/>
                </a:tc>
                <a:tc rowSpan="2" gridSpan="2">
                  <a:txBody>
                    <a:bodyPr/>
                    <a:lstStyle/>
                    <a:p>
                      <a:pPr marL="0" marR="0" algn="ctr">
                        <a:lnSpc>
                          <a:spcPct val="115000"/>
                        </a:lnSpc>
                        <a:spcBef>
                          <a:spcPts val="0"/>
                        </a:spcBef>
                        <a:spcAft>
                          <a:spcPts val="0"/>
                        </a:spcAft>
                      </a:pPr>
                      <a:r>
                        <a:rPr lang="en-US" sz="1800">
                          <a:effectLst/>
                          <a:latin typeface="Source Sans Pro"/>
                          <a:ea typeface="Source Sans Pro"/>
                        </a:rPr>
                        <a:t>Model Code</a:t>
                      </a:r>
                      <a:endParaRPr lang="en-US" sz="1800">
                        <a:effectLst/>
                        <a:latin typeface="Source Sans Pro"/>
                        <a:ea typeface="Source Sans Pro"/>
                        <a:cs typeface="Times New Roman" panose="02020603050405020304" pitchFamily="18" charset="0"/>
                      </a:endParaRPr>
                    </a:p>
                  </a:txBody>
                  <a:tcPr marL="24425" marR="24425" marT="0" marB="0" anchor="ctr"/>
                </a:tc>
                <a:tc rowSpan="2" hMerge="1">
                  <a:txBody>
                    <a:bodyPr/>
                    <a:lstStyle/>
                    <a:p>
                      <a:endParaRPr lang="en-GB"/>
                    </a:p>
                  </a:txBody>
                  <a:tcPr/>
                </a:tc>
                <a:extLst>
                  <a:ext uri="{0D108BD9-81ED-4DB2-BD59-A6C34878D82A}">
                    <a16:rowId xmlns:a16="http://schemas.microsoft.com/office/drawing/2014/main" val="2107433766"/>
                  </a:ext>
                </a:extLst>
              </a:tr>
              <a:tr h="424185">
                <a:tc>
                  <a:txBody>
                    <a:bodyPr/>
                    <a:lstStyle/>
                    <a:p>
                      <a:pPr marL="0" marR="0">
                        <a:lnSpc>
                          <a:spcPct val="115000"/>
                        </a:lnSpc>
                        <a:spcBef>
                          <a:spcPts val="0"/>
                        </a:spcBef>
                        <a:spcAft>
                          <a:spcPts val="0"/>
                        </a:spcAft>
                      </a:pPr>
                      <a:endParaRPr lang="en-US" sz="1800" dirty="0">
                        <a:effectLst/>
                        <a:latin typeface="Source Sans Pro"/>
                        <a:ea typeface="Source Sans Pro"/>
                        <a:cs typeface="Times New Roman" panose="02020603050405020304" pitchFamily="18" charset="0"/>
                      </a:endParaRPr>
                    </a:p>
                  </a:txBody>
                  <a:tcPr marL="24425" marR="24425" marT="0" marB="0">
                    <a:noFill/>
                  </a:tcPr>
                </a:tc>
                <a:tc>
                  <a:txBody>
                    <a:bodyPr/>
                    <a:lstStyle/>
                    <a:p>
                      <a:pPr marL="0" marR="0" algn="ctr">
                        <a:lnSpc>
                          <a:spcPct val="115000"/>
                        </a:lnSpc>
                        <a:spcBef>
                          <a:spcPts val="0"/>
                        </a:spcBef>
                        <a:spcAft>
                          <a:spcPts val="0"/>
                        </a:spcAft>
                      </a:pPr>
                      <a:r>
                        <a:rPr lang="en-US" sz="1800" dirty="0">
                          <a:effectLst/>
                          <a:latin typeface="Source Sans Pro"/>
                          <a:ea typeface="Source Sans Pro"/>
                        </a:rPr>
                        <a:t>Mandatory</a:t>
                      </a:r>
                      <a:endParaRPr lang="en-US" sz="1800" dirty="0">
                        <a:effectLst/>
                        <a:latin typeface="Source Sans Pro"/>
                        <a:ea typeface="Source Sans Pro"/>
                        <a:cs typeface="Times New Roman" panose="02020603050405020304" pitchFamily="18" charset="0"/>
                      </a:endParaRPr>
                    </a:p>
                  </a:txBody>
                  <a:tcPr marL="24425" marR="24425" marT="0" marB="0" anchor="ctr">
                    <a:solidFill>
                      <a:schemeClr val="bg1">
                        <a:lumMod val="75000"/>
                      </a:schemeClr>
                    </a:solidFill>
                  </a:tcPr>
                </a:tc>
                <a:tc>
                  <a:txBody>
                    <a:bodyPr/>
                    <a:lstStyle/>
                    <a:p>
                      <a:pPr marL="0" marR="0" algn="ctr">
                        <a:lnSpc>
                          <a:spcPct val="115000"/>
                        </a:lnSpc>
                        <a:spcBef>
                          <a:spcPts val="0"/>
                        </a:spcBef>
                        <a:spcAft>
                          <a:spcPts val="0"/>
                        </a:spcAft>
                      </a:pPr>
                      <a:r>
                        <a:rPr lang="en-US" sz="1800" dirty="0">
                          <a:effectLst/>
                          <a:latin typeface="Source Sans Pro"/>
                          <a:ea typeface="Source Sans Pro"/>
                        </a:rPr>
                        <a:t>Mandatory</a:t>
                      </a:r>
                      <a:endParaRPr lang="en-US" sz="1800" dirty="0">
                        <a:effectLst/>
                        <a:latin typeface="Source Sans Pro"/>
                        <a:ea typeface="Source Sans Pro"/>
                        <a:cs typeface="Times New Roman" panose="02020603050405020304" pitchFamily="18" charset="0"/>
                      </a:endParaRPr>
                    </a:p>
                  </a:txBody>
                  <a:tcPr marL="24425" marR="24425" marT="0" marB="0" anchor="ctr">
                    <a:solidFill>
                      <a:schemeClr val="bg1">
                        <a:lumMod val="75000"/>
                      </a:schemeClr>
                    </a:solidFill>
                  </a:tcPr>
                </a:tc>
                <a:tc gridSpan="2" v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3422" marR="43422" marT="0" marB="0" anchor="ctr"/>
                </a:tc>
                <a:tc hMerge="1" vMerge="1">
                  <a:txBody>
                    <a:bodyPr/>
                    <a:lstStyle/>
                    <a:p>
                      <a:endParaRPr lang="en-GB"/>
                    </a:p>
                  </a:txBody>
                  <a:tcPr/>
                </a:tc>
                <a:extLst>
                  <a:ext uri="{0D108BD9-81ED-4DB2-BD59-A6C34878D82A}">
                    <a16:rowId xmlns:a16="http://schemas.microsoft.com/office/drawing/2014/main" val="176424151"/>
                  </a:ext>
                </a:extLst>
              </a:tr>
              <a:tr h="3426971">
                <a:tc>
                  <a:txBody>
                    <a:bodyPr/>
                    <a:lstStyle/>
                    <a:p>
                      <a:pPr marL="0" marR="0" algn="ctr">
                        <a:lnSpc>
                          <a:spcPct val="115000"/>
                        </a:lnSpc>
                        <a:spcBef>
                          <a:spcPts val="0"/>
                        </a:spcBef>
                        <a:spcAft>
                          <a:spcPts val="0"/>
                        </a:spcAft>
                      </a:pPr>
                      <a:r>
                        <a:rPr lang="en-US" sz="1800">
                          <a:effectLst/>
                          <a:latin typeface="Source Sans Pro"/>
                          <a:ea typeface="Source Sans Pro"/>
                        </a:rPr>
                        <a:t>Non-Residential</a:t>
                      </a:r>
                      <a:endParaRPr lang="en-US" sz="1800">
                        <a:effectLst/>
                        <a:latin typeface="Source Sans Pro"/>
                        <a:ea typeface="Source Sans Pro"/>
                        <a:cs typeface="Times New Roman" panose="02020603050405020304" pitchFamily="18" charset="0"/>
                      </a:endParaRPr>
                    </a:p>
                  </a:txBody>
                  <a:tcPr marL="24425" marR="24425" marT="0" marB="0" anchor="ctr"/>
                </a:tc>
                <a:tc>
                  <a:txBody>
                    <a:bodyPr/>
                    <a:lstStyle/>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l">
                        <a:lnSpc>
                          <a:spcPct val="115000"/>
                        </a:lnSpc>
                        <a:spcBef>
                          <a:spcPts val="0"/>
                        </a:spcBef>
                        <a:spcAft>
                          <a:spcPts val="0"/>
                        </a:spcAft>
                      </a:pP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24425" marR="24425" marT="0" marB="0" anchor="ctr"/>
                </a:tc>
                <a:tc>
                  <a:txBody>
                    <a:bodyPr/>
                    <a:lstStyle/>
                    <a:p>
                      <a:pPr marL="0" marR="0" algn="ctr">
                        <a:lnSpc>
                          <a:spcPct val="115000"/>
                        </a:lnSpc>
                        <a:spcBef>
                          <a:spcPts val="0"/>
                        </a:spcBef>
                        <a:spcAft>
                          <a:spcPts val="0"/>
                        </a:spcAft>
                      </a:pPr>
                      <a:endParaRPr lang="en-US" sz="2400" i="1">
                        <a:effectLst/>
                        <a:latin typeface="Calibri" panose="020F0502020204030204" pitchFamily="34" charset="0"/>
                        <a:ea typeface="Calibri" panose="020F0502020204030204" pitchFamily="34" charset="0"/>
                        <a:cs typeface="Times New Roman" panose="02020603050405020304" pitchFamily="18" charset="0"/>
                      </a:endParaRPr>
                    </a:p>
                  </a:txBody>
                  <a:tcPr marL="24425" marR="24425" marT="0" marB="0" anchor="ctr"/>
                </a:tc>
                <a:tc>
                  <a:txBody>
                    <a:bodyPr/>
                    <a:lstStyle/>
                    <a:p>
                      <a:pPr marL="0" marR="0" indent="0" algn="l">
                        <a:lnSpc>
                          <a:spcPct val="115000"/>
                        </a:lnSpc>
                        <a:spcBef>
                          <a:spcPts val="0"/>
                        </a:spcBef>
                        <a:spcAft>
                          <a:spcPts val="0"/>
                        </a:spcAft>
                        <a:buFont typeface="Arial" panose="020B0604020202020204" pitchFamily="34" charset="0"/>
                        <a:buNone/>
                      </a:pPr>
                      <a:endParaRPr lang="en-US" sz="1800">
                        <a:effectLst/>
                        <a:latin typeface="Source Sans Pro" panose="020B0503030403020204" pitchFamily="34" charset="0"/>
                        <a:ea typeface="Source Sans Pro" panose="020B0503030403020204" pitchFamily="34" charset="0"/>
                      </a:endParaRPr>
                    </a:p>
                    <a:p>
                      <a:pPr marL="171450" marR="0" indent="-171450" algn="l">
                        <a:lnSpc>
                          <a:spcPct val="115000"/>
                        </a:lnSpc>
                        <a:spcBef>
                          <a:spcPts val="0"/>
                        </a:spcBef>
                        <a:spcAft>
                          <a:spcPts val="0"/>
                        </a:spcAft>
                        <a:buFont typeface="Arial" panose="020B0604020202020204" pitchFamily="34" charset="0"/>
                        <a:buChar char="•"/>
                      </a:pPr>
                      <a:endParaRPr lang="en-US" sz="1800">
                        <a:effectLst/>
                        <a:latin typeface="Source Sans Pro" panose="020B0503030403020204" pitchFamily="34" charset="0"/>
                        <a:ea typeface="Source Sans Pro" panose="020B0503030403020204" pitchFamily="34" charset="0"/>
                      </a:endParaRPr>
                    </a:p>
                    <a:p>
                      <a:pPr marL="0" marR="0" indent="0" algn="l">
                        <a:lnSpc>
                          <a:spcPct val="115000"/>
                        </a:lnSpc>
                        <a:spcBef>
                          <a:spcPts val="0"/>
                        </a:spcBef>
                        <a:spcAft>
                          <a:spcPts val="0"/>
                        </a:spcAft>
                        <a:buFont typeface="Arial" panose="020B0604020202020204" pitchFamily="34" charset="0"/>
                        <a:buNone/>
                      </a:pPr>
                      <a:endParaRPr lang="en-US" sz="1800" b="0">
                        <a:effectLst/>
                        <a:latin typeface="Source Sans Pro" panose="020B0503030403020204" pitchFamily="34" charset="0"/>
                        <a:ea typeface="Source Sans Pro" panose="020B0503030403020204" pitchFamily="34" charset="0"/>
                      </a:endParaRPr>
                    </a:p>
                    <a:p>
                      <a:pPr marL="0" marR="0" indent="0" algn="l">
                        <a:lnSpc>
                          <a:spcPct val="115000"/>
                        </a:lnSpc>
                        <a:spcBef>
                          <a:spcPts val="0"/>
                        </a:spcBef>
                        <a:spcAft>
                          <a:spcPts val="0"/>
                        </a:spcAft>
                        <a:buFont typeface="Arial" panose="020B0604020202020204" pitchFamily="34" charset="0"/>
                        <a:buNone/>
                      </a:pPr>
                      <a:endParaRPr lang="en-US" sz="1800" b="0">
                        <a:effectLst/>
                        <a:latin typeface="Source Sans Pro" panose="020B0503030403020204" pitchFamily="34" charset="0"/>
                        <a:ea typeface="Source Sans Pro" panose="020B0503030403020204" pitchFamily="34" charset="0"/>
                      </a:endParaRPr>
                    </a:p>
                    <a:p>
                      <a:pPr marL="0" marR="0" indent="0" algn="l">
                        <a:lnSpc>
                          <a:spcPct val="115000"/>
                        </a:lnSpc>
                        <a:spcBef>
                          <a:spcPts val="0"/>
                        </a:spcBef>
                        <a:spcAft>
                          <a:spcPts val="0"/>
                        </a:spcAft>
                        <a:buFont typeface="Arial" panose="020B0604020202020204" pitchFamily="34" charset="0"/>
                        <a:buNone/>
                      </a:pPr>
                      <a:endParaRPr lang="en-US" sz="1800" b="0">
                        <a:effectLst/>
                        <a:latin typeface="Source Sans Pro" panose="020B0503030403020204" pitchFamily="34" charset="0"/>
                        <a:ea typeface="Source Sans Pro" panose="020B0503030403020204" pitchFamily="34" charset="0"/>
                      </a:endParaRPr>
                    </a:p>
                    <a:p>
                      <a:pPr marL="0" marR="0" indent="0" algn="l">
                        <a:lnSpc>
                          <a:spcPct val="115000"/>
                        </a:lnSpc>
                        <a:spcBef>
                          <a:spcPts val="0"/>
                        </a:spcBef>
                        <a:spcAft>
                          <a:spcPts val="0"/>
                        </a:spcAft>
                        <a:buFont typeface="Arial" panose="020B0604020202020204" pitchFamily="34" charset="0"/>
                        <a:buNone/>
                      </a:pPr>
                      <a:endParaRPr lang="en-US" sz="1800">
                        <a:effectLst/>
                        <a:latin typeface="Source Sans Pro" panose="020B0503030403020204" pitchFamily="34" charset="0"/>
                        <a:ea typeface="Source Sans Pro" panose="020B0503030403020204" pitchFamily="34" charset="0"/>
                      </a:endParaRPr>
                    </a:p>
                    <a:p>
                      <a:pPr marL="0" marR="0" indent="0" algn="l">
                        <a:lnSpc>
                          <a:spcPct val="115000"/>
                        </a:lnSpc>
                        <a:spcBef>
                          <a:spcPts val="0"/>
                        </a:spcBef>
                        <a:spcAft>
                          <a:spcPts val="0"/>
                        </a:spcAft>
                        <a:buFont typeface="Arial" panose="020B0604020202020204" pitchFamily="34" charset="0"/>
                        <a:buNone/>
                      </a:pPr>
                      <a:endParaRPr lang="en-US" sz="1800">
                        <a:effectLst/>
                        <a:latin typeface="Source Sans Pro" panose="020B0503030403020204" pitchFamily="34" charset="0"/>
                        <a:ea typeface="Source Sans Pro" panose="020B0503030403020204" pitchFamily="34" charset="0"/>
                      </a:endParaRPr>
                    </a:p>
                    <a:p>
                      <a:pPr marL="171450" marR="0" indent="-171450" algn="l">
                        <a:lnSpc>
                          <a:spcPct val="115000"/>
                        </a:lnSpc>
                        <a:spcBef>
                          <a:spcPts val="0"/>
                        </a:spcBef>
                        <a:spcAft>
                          <a:spcPts val="0"/>
                        </a:spcAft>
                        <a:buFont typeface="Arial" panose="020B0604020202020204" pitchFamily="34" charset="0"/>
                        <a:buChar char="•"/>
                      </a:pPr>
                      <a:endParaRPr lang="en-US" sz="1800">
                        <a:effectLst/>
                        <a:latin typeface="Source Sans Pro" panose="020B0503030403020204" pitchFamily="34" charset="0"/>
                        <a:ea typeface="Source Sans Pro" panose="020B0503030403020204" pitchFamily="34" charset="0"/>
                      </a:endParaRPr>
                    </a:p>
                    <a:p>
                      <a:pPr marL="171450" marR="0" indent="-171450" algn="l">
                        <a:lnSpc>
                          <a:spcPct val="115000"/>
                        </a:lnSpc>
                        <a:spcBef>
                          <a:spcPts val="0"/>
                        </a:spcBef>
                        <a:spcAft>
                          <a:spcPts val="0"/>
                        </a:spcAft>
                        <a:buFont typeface="Arial" panose="020B0604020202020204" pitchFamily="34" charset="0"/>
                        <a:buChar char="•"/>
                      </a:pPr>
                      <a:endParaRPr lang="en-US" sz="1800">
                        <a:effectLst/>
                        <a:latin typeface="Source Sans Pro" panose="020B0503030403020204" pitchFamily="34" charset="0"/>
                        <a:ea typeface="Source Sans Pro" panose="020B0503030403020204" pitchFamily="34" charset="0"/>
                      </a:endParaRPr>
                    </a:p>
                  </a:txBody>
                  <a:tcPr marL="24425" marR="24425" marT="0" marB="0" anchor="ctr"/>
                </a:tc>
                <a:tc>
                  <a:txBody>
                    <a:bodyPr/>
                    <a:lstStyle/>
                    <a:p>
                      <a:pPr marL="0" marR="0" indent="0" algn="l">
                        <a:lnSpc>
                          <a:spcPct val="115000"/>
                        </a:lnSpc>
                        <a:spcBef>
                          <a:spcPts val="0"/>
                        </a:spcBef>
                        <a:spcAft>
                          <a:spcPts val="0"/>
                        </a:spcAft>
                        <a:buFont typeface="Arial" panose="020B0604020202020204" pitchFamily="34" charset="0"/>
                        <a:buNone/>
                      </a:pPr>
                      <a:endParaRPr lang="en-US" sz="1800" dirty="0">
                        <a:effectLst/>
                        <a:latin typeface="Source Sans Pro" panose="020B0503030403020204" pitchFamily="34" charset="0"/>
                        <a:ea typeface="Source Sans Pro" panose="020B0503030403020204" pitchFamily="34" charset="0"/>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p>
                      <a:pPr marL="171450" marR="0" indent="-171450" algn="l">
                        <a:lnSpc>
                          <a:spcPct val="115000"/>
                        </a:lnSpc>
                        <a:spcBef>
                          <a:spcPts val="0"/>
                        </a:spcBef>
                        <a:spcAft>
                          <a:spcPts val="0"/>
                        </a:spcAft>
                        <a:buFont typeface="Arial" panose="020B0604020202020204" pitchFamily="34" charset="0"/>
                        <a:buChar char="•"/>
                      </a:pPr>
                      <a:endParaRPr lang="en-US" sz="1800" dirty="0">
                        <a:effectLst/>
                        <a:latin typeface="Source Sans Pro" panose="020B0503030403020204" pitchFamily="34" charset="0"/>
                        <a:ea typeface="Source Sans Pro" panose="020B0503030403020204" pitchFamily="34" charset="0"/>
                      </a:endParaRPr>
                    </a:p>
                  </a:txBody>
                  <a:tcPr marL="24425" marR="24425" marT="0" marB="0" anchor="ctr"/>
                </a:tc>
                <a:extLst>
                  <a:ext uri="{0D108BD9-81ED-4DB2-BD59-A6C34878D82A}">
                    <a16:rowId xmlns:a16="http://schemas.microsoft.com/office/drawing/2014/main" val="592883821"/>
                  </a:ext>
                </a:extLst>
              </a:tr>
            </a:tbl>
          </a:graphicData>
        </a:graphic>
      </p:graphicFrame>
      <p:pic>
        <p:nvPicPr>
          <p:cNvPr id="6" name="Picture 5">
            <a:extLst>
              <a:ext uri="{FF2B5EF4-FFF2-40B4-BE49-F238E27FC236}">
                <a16:creationId xmlns:a16="http://schemas.microsoft.com/office/drawing/2014/main" id="{20DBC24D-E6A3-40C7-AD0B-A58F99FC3805}"/>
              </a:ext>
            </a:extLst>
          </p:cNvPr>
          <p:cNvPicPr>
            <a:picLocks noChangeAspect="1"/>
          </p:cNvPicPr>
          <p:nvPr/>
        </p:nvPicPr>
        <p:blipFill>
          <a:blip r:embed="rId2" cstate="print">
            <a:clrChange>
              <a:clrFrom>
                <a:srgbClr val="FEFEFE"/>
              </a:clrFrom>
              <a:clrTo>
                <a:srgbClr val="FEFEFE">
                  <a:alpha val="0"/>
                </a:srgbClr>
              </a:clrTo>
            </a:clrChange>
          </a:blip>
          <a:stretch>
            <a:fillRect/>
          </a:stretch>
        </p:blipFill>
        <p:spPr>
          <a:xfrm>
            <a:off x="2586224" y="4896053"/>
            <a:ext cx="1244122" cy="562183"/>
          </a:xfrm>
          <a:prstGeom prst="rect">
            <a:avLst/>
          </a:prstGeom>
        </p:spPr>
      </p:pic>
      <p:graphicFrame>
        <p:nvGraphicFramePr>
          <p:cNvPr id="7" name="Chart 6">
            <a:extLst>
              <a:ext uri="{FF2B5EF4-FFF2-40B4-BE49-F238E27FC236}">
                <a16:creationId xmlns:a16="http://schemas.microsoft.com/office/drawing/2014/main" id="{3ECC1265-F669-4665-84E2-775575EA73E3}"/>
              </a:ext>
            </a:extLst>
          </p:cNvPr>
          <p:cNvGraphicFramePr>
            <a:graphicFrameLocks/>
          </p:cNvGraphicFramePr>
          <p:nvPr>
            <p:extLst>
              <p:ext uri="{D42A27DB-BD31-4B8C-83A1-F6EECF244321}">
                <p14:modId xmlns:p14="http://schemas.microsoft.com/office/powerpoint/2010/main" val="2909715639"/>
              </p:ext>
            </p:extLst>
          </p:nvPr>
        </p:nvGraphicFramePr>
        <p:xfrm>
          <a:off x="1807034" y="3389284"/>
          <a:ext cx="2708145" cy="167268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0739DA9E-220B-4231-8BE6-0BA0F8D5FA82}"/>
              </a:ext>
            </a:extLst>
          </p:cNvPr>
          <p:cNvSpPr/>
          <p:nvPr/>
        </p:nvSpPr>
        <p:spPr>
          <a:xfrm>
            <a:off x="5860713" y="5214126"/>
            <a:ext cx="2882725" cy="924484"/>
          </a:xfrm>
          <a:prstGeom prst="rect">
            <a:avLst/>
          </a:prstGeom>
        </p:spPr>
        <p:txBody>
          <a:bodyPr wrap="square">
            <a:spAutoFit/>
          </a:bodyPr>
          <a:lstStyle/>
          <a:p>
            <a:pPr defTabSz="685800">
              <a:lnSpc>
                <a:spcPct val="115000"/>
              </a:lnSpc>
              <a:buClrTx/>
              <a:defRPr/>
            </a:pPr>
            <a:r>
              <a:rPr lang="en-US" sz="1600" kern="1200" dirty="0">
                <a:solidFill>
                  <a:prstClr val="black"/>
                </a:solidFill>
                <a:latin typeface="Source Sans Pro" panose="020B0503030403020204" pitchFamily="34" charset="0"/>
                <a:ea typeface="Source Sans Pro" panose="020B0503030403020204" pitchFamily="34" charset="0"/>
                <a:cs typeface="+mn-cs"/>
              </a:rPr>
              <a:t>Offices:</a:t>
            </a:r>
          </a:p>
          <a:p>
            <a:pPr defTabSz="685800">
              <a:lnSpc>
                <a:spcPct val="115000"/>
              </a:lnSpc>
              <a:defRPr/>
            </a:pPr>
            <a:r>
              <a:rPr lang="en-US" sz="1600" b="1" kern="1200" dirty="0">
                <a:solidFill>
                  <a:prstClr val="black"/>
                </a:solidFill>
                <a:latin typeface="Source Sans Pro" panose="020B0503030403020204" pitchFamily="34" charset="0"/>
                <a:ea typeface="Source Sans Pro" panose="020B0503030403020204" pitchFamily="34" charset="0"/>
                <a:cs typeface="+mn-cs"/>
              </a:rPr>
              <a:t>20% </a:t>
            </a:r>
            <a:r>
              <a:rPr lang="en-US" sz="1600" kern="1200" dirty="0">
                <a:solidFill>
                  <a:prstClr val="black"/>
                </a:solidFill>
                <a:latin typeface="Source Sans Pro" panose="020B0503030403020204" pitchFamily="34" charset="0"/>
                <a:ea typeface="Source Sans Pro" panose="020B0503030403020204" pitchFamily="34" charset="0"/>
                <a:cs typeface="+mn-cs"/>
              </a:rPr>
              <a:t>Level 2 EVCS</a:t>
            </a:r>
          </a:p>
          <a:p>
            <a:pPr defTabSz="685800">
              <a:lnSpc>
                <a:spcPct val="115000"/>
              </a:lnSpc>
              <a:buClrTx/>
              <a:defRPr/>
            </a:pPr>
            <a:r>
              <a:rPr lang="en-US" sz="1600" b="1" kern="1200" dirty="0">
                <a:solidFill>
                  <a:prstClr val="black"/>
                </a:solidFill>
                <a:latin typeface="Source Sans Pro" panose="020B0503030403020204" pitchFamily="34" charset="0"/>
                <a:ea typeface="Source Sans Pro" panose="020B0503030403020204" pitchFamily="34" charset="0"/>
                <a:cs typeface="+mn-cs"/>
              </a:rPr>
              <a:t>30% </a:t>
            </a:r>
            <a:r>
              <a:rPr lang="en-US" sz="1600" kern="1200" dirty="0">
                <a:solidFill>
                  <a:prstClr val="black"/>
                </a:solidFill>
                <a:latin typeface="Source Sans Pro" panose="020B0503030403020204" pitchFamily="34" charset="0"/>
                <a:ea typeface="Source Sans Pro" panose="020B0503030403020204" pitchFamily="34" charset="0"/>
                <a:cs typeface="+mn-cs"/>
              </a:rPr>
              <a:t>Level 2 EV Capable</a:t>
            </a:r>
          </a:p>
        </p:txBody>
      </p:sp>
      <p:sp>
        <p:nvSpPr>
          <p:cNvPr id="10" name="Rectangle 9">
            <a:extLst>
              <a:ext uri="{FF2B5EF4-FFF2-40B4-BE49-F238E27FC236}">
                <a16:creationId xmlns:a16="http://schemas.microsoft.com/office/drawing/2014/main" id="{67EF8BC9-81E0-41D2-B73B-51F0D82176A2}"/>
              </a:ext>
            </a:extLst>
          </p:cNvPr>
          <p:cNvSpPr/>
          <p:nvPr/>
        </p:nvSpPr>
        <p:spPr>
          <a:xfrm>
            <a:off x="8857206" y="5214126"/>
            <a:ext cx="2882725" cy="924484"/>
          </a:xfrm>
          <a:prstGeom prst="rect">
            <a:avLst/>
          </a:prstGeom>
        </p:spPr>
        <p:txBody>
          <a:bodyPr wrap="square" anchor="t">
            <a:spAutoFit/>
          </a:bodyPr>
          <a:lstStyle/>
          <a:p>
            <a:pPr>
              <a:lnSpc>
                <a:spcPct val="115000"/>
              </a:lnSpc>
              <a:defRPr/>
            </a:pPr>
            <a:r>
              <a:rPr lang="en-US" sz="1600" kern="1200" dirty="0">
                <a:latin typeface="Source Sans Pro" panose="020B0503030403020204" pitchFamily="34" charset="0"/>
                <a:ea typeface="Source Sans Pro" panose="020B0503030403020204" pitchFamily="34" charset="0"/>
                <a:cs typeface="+mn-cs"/>
              </a:rPr>
              <a:t>All other:</a:t>
            </a:r>
          </a:p>
          <a:p>
            <a:pPr defTabSz="685800">
              <a:lnSpc>
                <a:spcPct val="115000"/>
              </a:lnSpc>
              <a:buClrTx/>
              <a:defRPr/>
            </a:pPr>
            <a:r>
              <a:rPr lang="en-US" sz="1600" b="1" kern="1200" dirty="0">
                <a:solidFill>
                  <a:prstClr val="black"/>
                </a:solidFill>
                <a:latin typeface="Source Sans Pro" panose="020B0503030403020204" pitchFamily="34" charset="0"/>
                <a:ea typeface="Source Sans Pro" panose="020B0503030403020204" pitchFamily="34" charset="0"/>
                <a:cs typeface="+mn-cs"/>
              </a:rPr>
              <a:t>10% </a:t>
            </a:r>
            <a:r>
              <a:rPr lang="en-US" sz="1600" kern="1200" dirty="0">
                <a:solidFill>
                  <a:prstClr val="black"/>
                </a:solidFill>
                <a:latin typeface="Source Sans Pro" panose="020B0503030403020204" pitchFamily="34" charset="0"/>
                <a:ea typeface="Source Sans Pro" panose="020B0503030403020204" pitchFamily="34" charset="0"/>
                <a:cs typeface="+mn-cs"/>
              </a:rPr>
              <a:t>Level 2 EVCS</a:t>
            </a:r>
          </a:p>
          <a:p>
            <a:pPr defTabSz="685800">
              <a:lnSpc>
                <a:spcPct val="115000"/>
              </a:lnSpc>
              <a:buClrTx/>
              <a:defRPr/>
            </a:pPr>
            <a:r>
              <a:rPr lang="en-US" sz="1600" b="1" kern="1200" dirty="0">
                <a:solidFill>
                  <a:prstClr val="black"/>
                </a:solidFill>
                <a:latin typeface="Source Sans Pro" panose="020B0503030403020204" pitchFamily="34" charset="0"/>
                <a:ea typeface="Source Sans Pro" panose="020B0503030403020204" pitchFamily="34" charset="0"/>
                <a:cs typeface="+mn-cs"/>
              </a:rPr>
              <a:t>10</a:t>
            </a:r>
            <a:r>
              <a:rPr lang="en-US" sz="1600" b="1" kern="1200">
                <a:solidFill>
                  <a:prstClr val="black"/>
                </a:solidFill>
                <a:latin typeface="Source Sans Pro" panose="020B0503030403020204" pitchFamily="34" charset="0"/>
                <a:ea typeface="Source Sans Pro" panose="020B0503030403020204" pitchFamily="34" charset="0"/>
                <a:cs typeface="+mn-cs"/>
              </a:rPr>
              <a:t>%</a:t>
            </a:r>
            <a:r>
              <a:rPr lang="en-US" sz="1600" kern="1200">
                <a:solidFill>
                  <a:prstClr val="black"/>
                </a:solidFill>
                <a:latin typeface="Source Sans Pro" panose="020B0503030403020204" pitchFamily="34" charset="0"/>
                <a:ea typeface="Source Sans Pro" panose="020B0503030403020204" pitchFamily="34" charset="0"/>
                <a:cs typeface="+mn-cs"/>
              </a:rPr>
              <a:t> Level 2 </a:t>
            </a:r>
            <a:r>
              <a:rPr lang="en-US" sz="1600" kern="1200" dirty="0">
                <a:solidFill>
                  <a:prstClr val="black"/>
                </a:solidFill>
                <a:latin typeface="Source Sans Pro" panose="020B0503030403020204" pitchFamily="34" charset="0"/>
                <a:ea typeface="Source Sans Pro" panose="020B0503030403020204" pitchFamily="34" charset="0"/>
                <a:cs typeface="+mn-cs"/>
              </a:rPr>
              <a:t>EV Capable</a:t>
            </a:r>
          </a:p>
        </p:txBody>
      </p:sp>
      <p:graphicFrame>
        <p:nvGraphicFramePr>
          <p:cNvPr id="11" name="Chart 10">
            <a:extLst>
              <a:ext uri="{FF2B5EF4-FFF2-40B4-BE49-F238E27FC236}">
                <a16:creationId xmlns:a16="http://schemas.microsoft.com/office/drawing/2014/main" id="{3EE9B892-3C16-4478-9DC6-12887BEE2B75}"/>
              </a:ext>
            </a:extLst>
          </p:cNvPr>
          <p:cNvGraphicFramePr/>
          <p:nvPr>
            <p:extLst>
              <p:ext uri="{D42A27DB-BD31-4B8C-83A1-F6EECF244321}">
                <p14:modId xmlns:p14="http://schemas.microsoft.com/office/powerpoint/2010/main" val="708494275"/>
              </p:ext>
            </p:extLst>
          </p:nvPr>
        </p:nvGraphicFramePr>
        <p:xfrm>
          <a:off x="4098053" y="3441673"/>
          <a:ext cx="1621988" cy="15102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21CD42D-FEFF-440F-B674-76D0681EA890}"/>
              </a:ext>
            </a:extLst>
          </p:cNvPr>
          <p:cNvSpPr txBox="1"/>
          <p:nvPr/>
        </p:nvSpPr>
        <p:spPr>
          <a:xfrm>
            <a:off x="4859427" y="3317959"/>
            <a:ext cx="528088" cy="300082"/>
          </a:xfrm>
          <a:prstGeom prst="rect">
            <a:avLst/>
          </a:prstGeom>
          <a:noFill/>
        </p:spPr>
        <p:txBody>
          <a:bodyPr wrap="square" rtlCol="0">
            <a:spAutoFit/>
          </a:bodyPr>
          <a:lstStyle/>
          <a:p>
            <a:pPr defTabSz="685800">
              <a:buClrTx/>
              <a:defRPr/>
            </a:pPr>
            <a:r>
              <a:rPr lang="en-GB" sz="1350" kern="1200">
                <a:solidFill>
                  <a:schemeClr val="tx1"/>
                </a:solidFill>
                <a:latin typeface="Calibri"/>
                <a:ea typeface="+mn-ea"/>
                <a:cs typeface="+mn-cs"/>
              </a:rPr>
              <a:t>5%</a:t>
            </a:r>
          </a:p>
        </p:txBody>
      </p:sp>
      <p:graphicFrame>
        <p:nvGraphicFramePr>
          <p:cNvPr id="13" name="Chart 12">
            <a:extLst>
              <a:ext uri="{FF2B5EF4-FFF2-40B4-BE49-F238E27FC236}">
                <a16:creationId xmlns:a16="http://schemas.microsoft.com/office/drawing/2014/main" id="{9D376085-486C-4606-8CE0-5F5E49FCC338}"/>
              </a:ext>
            </a:extLst>
          </p:cNvPr>
          <p:cNvGraphicFramePr/>
          <p:nvPr>
            <p:extLst>
              <p:ext uri="{D42A27DB-BD31-4B8C-83A1-F6EECF244321}">
                <p14:modId xmlns:p14="http://schemas.microsoft.com/office/powerpoint/2010/main" val="1153691135"/>
              </p:ext>
            </p:extLst>
          </p:nvPr>
        </p:nvGraphicFramePr>
        <p:xfrm>
          <a:off x="6065331" y="3368129"/>
          <a:ext cx="2423257" cy="1658938"/>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3E157C89-CDB0-427E-9C84-56ED04C029EA}"/>
              </a:ext>
            </a:extLst>
          </p:cNvPr>
          <p:cNvSpPr txBox="1"/>
          <p:nvPr/>
        </p:nvSpPr>
        <p:spPr>
          <a:xfrm>
            <a:off x="7302076" y="4225628"/>
            <a:ext cx="528088" cy="300082"/>
          </a:xfrm>
          <a:prstGeom prst="rect">
            <a:avLst/>
          </a:prstGeom>
          <a:noFill/>
        </p:spPr>
        <p:txBody>
          <a:bodyPr wrap="square" rtlCol="0">
            <a:spAutoFit/>
          </a:bodyPr>
          <a:lstStyle/>
          <a:p>
            <a:pPr defTabSz="685800">
              <a:buClrTx/>
              <a:defRPr/>
            </a:pPr>
            <a:r>
              <a:rPr lang="en-GB" sz="1350" kern="1200">
                <a:solidFill>
                  <a:schemeClr val="tx1"/>
                </a:solidFill>
                <a:latin typeface="Calibri"/>
                <a:ea typeface="+mn-ea"/>
                <a:cs typeface="+mn-cs"/>
              </a:rPr>
              <a:t>30%</a:t>
            </a:r>
          </a:p>
        </p:txBody>
      </p:sp>
      <p:sp>
        <p:nvSpPr>
          <p:cNvPr id="15" name="TextBox 14">
            <a:extLst>
              <a:ext uri="{FF2B5EF4-FFF2-40B4-BE49-F238E27FC236}">
                <a16:creationId xmlns:a16="http://schemas.microsoft.com/office/drawing/2014/main" id="{F5799DBD-A67F-4E05-8C75-DE356B3C0B35}"/>
              </a:ext>
            </a:extLst>
          </p:cNvPr>
          <p:cNvSpPr txBox="1"/>
          <p:nvPr/>
        </p:nvSpPr>
        <p:spPr>
          <a:xfrm>
            <a:off x="7276959" y="3715393"/>
            <a:ext cx="528088" cy="300082"/>
          </a:xfrm>
          <a:prstGeom prst="rect">
            <a:avLst/>
          </a:prstGeom>
          <a:noFill/>
        </p:spPr>
        <p:txBody>
          <a:bodyPr wrap="square" rtlCol="0">
            <a:spAutoFit/>
          </a:bodyPr>
          <a:lstStyle/>
          <a:p>
            <a:pPr defTabSz="685800">
              <a:buClrTx/>
              <a:defRPr/>
            </a:pPr>
            <a:r>
              <a:rPr lang="en-GB" sz="1350" kern="1200">
                <a:latin typeface="Calibri"/>
                <a:ea typeface="+mn-ea"/>
                <a:cs typeface="+mn-cs"/>
              </a:rPr>
              <a:t>20%</a:t>
            </a:r>
          </a:p>
        </p:txBody>
      </p:sp>
      <p:graphicFrame>
        <p:nvGraphicFramePr>
          <p:cNvPr id="16" name="Chart 15">
            <a:extLst>
              <a:ext uri="{FF2B5EF4-FFF2-40B4-BE49-F238E27FC236}">
                <a16:creationId xmlns:a16="http://schemas.microsoft.com/office/drawing/2014/main" id="{CBC2F1E9-6E61-4FA0-BC10-2B4D6E439367}"/>
              </a:ext>
            </a:extLst>
          </p:cNvPr>
          <p:cNvGraphicFramePr/>
          <p:nvPr>
            <p:extLst>
              <p:ext uri="{D42A27DB-BD31-4B8C-83A1-F6EECF244321}">
                <p14:modId xmlns:p14="http://schemas.microsoft.com/office/powerpoint/2010/main" val="116434406"/>
              </p:ext>
            </p:extLst>
          </p:nvPr>
        </p:nvGraphicFramePr>
        <p:xfrm>
          <a:off x="9159883" y="3468000"/>
          <a:ext cx="2111070" cy="1559067"/>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6B0F5E3B-8B2A-4B61-8B44-6F39AD417BA6}"/>
              </a:ext>
            </a:extLst>
          </p:cNvPr>
          <p:cNvSpPr txBox="1"/>
          <p:nvPr/>
        </p:nvSpPr>
        <p:spPr>
          <a:xfrm>
            <a:off x="4965784" y="3764282"/>
            <a:ext cx="528088" cy="300082"/>
          </a:xfrm>
          <a:prstGeom prst="rect">
            <a:avLst/>
          </a:prstGeom>
          <a:noFill/>
        </p:spPr>
        <p:txBody>
          <a:bodyPr wrap="square" rtlCol="0">
            <a:spAutoFit/>
          </a:bodyPr>
          <a:lstStyle/>
          <a:p>
            <a:pPr defTabSz="685800">
              <a:buClrTx/>
              <a:defRPr/>
            </a:pPr>
            <a:r>
              <a:rPr lang="en-GB" sz="1350" kern="1200">
                <a:solidFill>
                  <a:schemeClr val="tx1"/>
                </a:solidFill>
                <a:latin typeface="Calibri"/>
                <a:ea typeface="+mn-ea"/>
                <a:cs typeface="+mn-cs"/>
              </a:rPr>
              <a:t>15%</a:t>
            </a:r>
          </a:p>
        </p:txBody>
      </p:sp>
      <p:sp>
        <p:nvSpPr>
          <p:cNvPr id="18" name="TextBox 17">
            <a:extLst>
              <a:ext uri="{FF2B5EF4-FFF2-40B4-BE49-F238E27FC236}">
                <a16:creationId xmlns:a16="http://schemas.microsoft.com/office/drawing/2014/main" id="{6B7F0A79-3F85-495D-B3E9-8A2747F45588}"/>
              </a:ext>
            </a:extLst>
          </p:cNvPr>
          <p:cNvSpPr txBox="1"/>
          <p:nvPr/>
        </p:nvSpPr>
        <p:spPr>
          <a:xfrm>
            <a:off x="10225172" y="3329171"/>
            <a:ext cx="587833" cy="310767"/>
          </a:xfrm>
          <a:prstGeom prst="rect">
            <a:avLst/>
          </a:prstGeom>
          <a:noFill/>
        </p:spPr>
        <p:txBody>
          <a:bodyPr wrap="square" rtlCol="0">
            <a:spAutoFit/>
          </a:bodyPr>
          <a:lstStyle/>
          <a:p>
            <a:pPr defTabSz="685800">
              <a:buClrTx/>
              <a:defRPr/>
            </a:pPr>
            <a:r>
              <a:rPr lang="en-GB" sz="1350" kern="1200">
                <a:solidFill>
                  <a:schemeClr val="tx1"/>
                </a:solidFill>
                <a:latin typeface="Calibri"/>
                <a:ea typeface="+mn-ea"/>
                <a:cs typeface="+mn-cs"/>
              </a:rPr>
              <a:t>10%</a:t>
            </a:r>
          </a:p>
        </p:txBody>
      </p:sp>
      <p:sp>
        <p:nvSpPr>
          <p:cNvPr id="19" name="TextBox 18">
            <a:extLst>
              <a:ext uri="{FF2B5EF4-FFF2-40B4-BE49-F238E27FC236}">
                <a16:creationId xmlns:a16="http://schemas.microsoft.com/office/drawing/2014/main" id="{327C374C-9367-4583-A2CC-16D614F3994E}"/>
              </a:ext>
            </a:extLst>
          </p:cNvPr>
          <p:cNvSpPr txBox="1"/>
          <p:nvPr/>
        </p:nvSpPr>
        <p:spPr>
          <a:xfrm>
            <a:off x="10680205" y="3653414"/>
            <a:ext cx="587833" cy="310767"/>
          </a:xfrm>
          <a:prstGeom prst="rect">
            <a:avLst/>
          </a:prstGeom>
          <a:noFill/>
        </p:spPr>
        <p:txBody>
          <a:bodyPr wrap="square" rtlCol="0">
            <a:spAutoFit/>
          </a:bodyPr>
          <a:lstStyle/>
          <a:p>
            <a:pPr defTabSz="685800">
              <a:buClrTx/>
              <a:defRPr/>
            </a:pPr>
            <a:r>
              <a:rPr lang="en-GB" sz="1350" kern="1200">
                <a:solidFill>
                  <a:schemeClr val="tx1"/>
                </a:solidFill>
                <a:latin typeface="Calibri"/>
                <a:ea typeface="+mn-ea"/>
                <a:cs typeface="+mn-cs"/>
              </a:rPr>
              <a:t>10%</a:t>
            </a:r>
          </a:p>
        </p:txBody>
      </p:sp>
      <p:sp>
        <p:nvSpPr>
          <p:cNvPr id="20" name="Rectangle 19">
            <a:extLst>
              <a:ext uri="{FF2B5EF4-FFF2-40B4-BE49-F238E27FC236}">
                <a16:creationId xmlns:a16="http://schemas.microsoft.com/office/drawing/2014/main" id="{802BA107-946C-4688-B8BC-4CF39BBDAF31}"/>
              </a:ext>
            </a:extLst>
          </p:cNvPr>
          <p:cNvSpPr/>
          <p:nvPr/>
        </p:nvSpPr>
        <p:spPr>
          <a:xfrm>
            <a:off x="4149755" y="5529045"/>
            <a:ext cx="1621988" cy="924484"/>
          </a:xfrm>
          <a:prstGeom prst="rect">
            <a:avLst/>
          </a:prstGeom>
        </p:spPr>
        <p:txBody>
          <a:bodyPr wrap="square">
            <a:spAutoFit/>
          </a:bodyPr>
          <a:lstStyle/>
          <a:p>
            <a:pPr defTabSz="685800">
              <a:lnSpc>
                <a:spcPct val="115000"/>
              </a:lnSpc>
              <a:buClrTx/>
              <a:defRPr/>
            </a:pPr>
            <a:r>
              <a:rPr lang="en-US" sz="1600" b="1" kern="1200">
                <a:solidFill>
                  <a:prstClr val="black"/>
                </a:solidFill>
                <a:latin typeface="Source Sans Pro" panose="020B0503030403020204" pitchFamily="34" charset="0"/>
                <a:ea typeface="Source Sans Pro" panose="020B0503030403020204" pitchFamily="34" charset="0"/>
                <a:cs typeface="+mn-cs"/>
              </a:rPr>
              <a:t>5% </a:t>
            </a:r>
            <a:r>
              <a:rPr lang="en-US" sz="1600" kern="1200">
                <a:solidFill>
                  <a:prstClr val="black"/>
                </a:solidFill>
                <a:latin typeface="Source Sans Pro" panose="020B0503030403020204" pitchFamily="34" charset="0"/>
                <a:ea typeface="Source Sans Pro" panose="020B0503030403020204" pitchFamily="34" charset="0"/>
                <a:cs typeface="+mn-cs"/>
              </a:rPr>
              <a:t>Level 2 EVCS</a:t>
            </a:r>
          </a:p>
          <a:p>
            <a:pPr defTabSz="685800">
              <a:lnSpc>
                <a:spcPct val="115000"/>
              </a:lnSpc>
              <a:buClrTx/>
              <a:defRPr/>
            </a:pPr>
            <a:r>
              <a:rPr lang="en-US" sz="1600" b="1" kern="1200">
                <a:solidFill>
                  <a:prstClr val="black"/>
                </a:solidFill>
                <a:latin typeface="Source Sans Pro" panose="020B0503030403020204" pitchFamily="34" charset="0"/>
                <a:ea typeface="Source Sans Pro" panose="020B0503030403020204" pitchFamily="34" charset="0"/>
                <a:cs typeface="+mn-cs"/>
              </a:rPr>
              <a:t>15% </a:t>
            </a:r>
            <a:r>
              <a:rPr lang="en-US" sz="1600" kern="1200">
                <a:solidFill>
                  <a:prstClr val="black"/>
                </a:solidFill>
                <a:latin typeface="Source Sans Pro" panose="020B0503030403020204" pitchFamily="34" charset="0"/>
                <a:ea typeface="Source Sans Pro" panose="020B0503030403020204" pitchFamily="34" charset="0"/>
                <a:cs typeface="+mn-cs"/>
              </a:rPr>
              <a:t>Level 2 EV Capable</a:t>
            </a:r>
          </a:p>
        </p:txBody>
      </p:sp>
      <p:sp>
        <p:nvSpPr>
          <p:cNvPr id="21" name="Rectangle 20">
            <a:extLst>
              <a:ext uri="{FF2B5EF4-FFF2-40B4-BE49-F238E27FC236}">
                <a16:creationId xmlns:a16="http://schemas.microsoft.com/office/drawing/2014/main" id="{BCC2906F-A6A8-4771-A74B-8C864D04CE47}"/>
              </a:ext>
            </a:extLst>
          </p:cNvPr>
          <p:cNvSpPr/>
          <p:nvPr/>
        </p:nvSpPr>
        <p:spPr>
          <a:xfrm>
            <a:off x="2529499" y="5559156"/>
            <a:ext cx="1621988" cy="641329"/>
          </a:xfrm>
          <a:prstGeom prst="rect">
            <a:avLst/>
          </a:prstGeom>
        </p:spPr>
        <p:txBody>
          <a:bodyPr wrap="square">
            <a:spAutoFit/>
          </a:bodyPr>
          <a:lstStyle/>
          <a:p>
            <a:pPr defTabSz="685800">
              <a:lnSpc>
                <a:spcPct val="115000"/>
              </a:lnSpc>
              <a:buClrTx/>
              <a:defRPr/>
            </a:pPr>
            <a:r>
              <a:rPr lang="en-US" sz="1600" b="1" kern="1200">
                <a:solidFill>
                  <a:prstClr val="black"/>
                </a:solidFill>
                <a:latin typeface="Source Sans Pro" panose="020B0503030403020204" pitchFamily="34" charset="0"/>
                <a:ea typeface="Source Sans Pro" panose="020B0503030403020204" pitchFamily="34" charset="0"/>
                <a:cs typeface="+mn-cs"/>
              </a:rPr>
              <a:t>6% </a:t>
            </a:r>
            <a:r>
              <a:rPr lang="en-US" sz="1600" kern="1200">
                <a:solidFill>
                  <a:prstClr val="black"/>
                </a:solidFill>
                <a:latin typeface="Source Sans Pro" panose="020B0503030403020204" pitchFamily="34" charset="0"/>
                <a:ea typeface="Source Sans Pro" panose="020B0503030403020204" pitchFamily="34" charset="0"/>
                <a:cs typeface="+mn-cs"/>
              </a:rPr>
              <a:t>Level 2 EV Capable</a:t>
            </a:r>
          </a:p>
        </p:txBody>
      </p:sp>
      <p:sp>
        <p:nvSpPr>
          <p:cNvPr id="22" name="Text Placeholder 2">
            <a:extLst>
              <a:ext uri="{FF2B5EF4-FFF2-40B4-BE49-F238E27FC236}">
                <a16:creationId xmlns:a16="http://schemas.microsoft.com/office/drawing/2014/main" id="{46C2F319-0AB8-4751-835E-9F0C39BB542F}"/>
              </a:ext>
            </a:extLst>
          </p:cNvPr>
          <p:cNvSpPr txBox="1">
            <a:spLocks/>
          </p:cNvSpPr>
          <p:nvPr/>
        </p:nvSpPr>
        <p:spPr>
          <a:xfrm>
            <a:off x="269811" y="160054"/>
            <a:ext cx="5876947" cy="64135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2022 Initiative - Key Concepts</a:t>
            </a:r>
          </a:p>
        </p:txBody>
      </p:sp>
    </p:spTree>
    <p:extLst>
      <p:ext uri="{BB962C8B-B14F-4D97-AF65-F5344CB8AC3E}">
        <p14:creationId xmlns:p14="http://schemas.microsoft.com/office/powerpoint/2010/main" val="3127515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F588-010C-4C3C-AD69-C6BEF6AB7CA1}"/>
              </a:ext>
            </a:extLst>
          </p:cNvPr>
          <p:cNvSpPr>
            <a:spLocks noGrp="1"/>
          </p:cNvSpPr>
          <p:nvPr>
            <p:ph type="ctrTitle"/>
          </p:nvPr>
        </p:nvSpPr>
        <p:spPr>
          <a:xfrm>
            <a:off x="182749" y="1197667"/>
            <a:ext cx="11812027" cy="876062"/>
          </a:xfrm>
        </p:spPr>
        <p:txBody>
          <a:bodyPr/>
          <a:lstStyle/>
          <a:p>
            <a:r>
              <a:rPr lang="en-US"/>
              <a:t>EV Infrastructure – Existing Buildings</a:t>
            </a:r>
          </a:p>
        </p:txBody>
      </p:sp>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p:txBody>
          <a:bodyPr anchor="ctr"/>
          <a:lstStyle/>
          <a:p>
            <a:r>
              <a:rPr lang="en-US" sz="3200"/>
              <a:t>2022 Initiative - Key Concepts</a:t>
            </a:r>
            <a:endParaRPr lang="en-US"/>
          </a:p>
        </p:txBody>
      </p:sp>
      <p:sp>
        <p:nvSpPr>
          <p:cNvPr id="4" name="Text Placeholder 3">
            <a:extLst>
              <a:ext uri="{FF2B5EF4-FFF2-40B4-BE49-F238E27FC236}">
                <a16:creationId xmlns:a16="http://schemas.microsoft.com/office/drawing/2014/main" id="{5D4AF83E-C22D-4033-82BE-9D8111D7FB6E}"/>
              </a:ext>
            </a:extLst>
          </p:cNvPr>
          <p:cNvSpPr>
            <a:spLocks noGrp="1"/>
          </p:cNvSpPr>
          <p:nvPr>
            <p:ph type="body" sz="quarter" idx="11"/>
          </p:nvPr>
        </p:nvSpPr>
        <p:spPr>
          <a:xfrm>
            <a:off x="182563" y="2340791"/>
            <a:ext cx="11812587" cy="4437517"/>
          </a:xfrm>
        </p:spPr>
        <p:txBody>
          <a:bodyPr vert="horz" lIns="91440" tIns="45720" rIns="91440" bIns="45720" rtlCol="0" anchor="t">
            <a:normAutofit/>
          </a:bodyPr>
          <a:lstStyle/>
          <a:p>
            <a:pPr marL="0" indent="0">
              <a:buNone/>
            </a:pPr>
            <a:r>
              <a:rPr lang="en-US" b="1" dirty="0">
                <a:solidFill>
                  <a:schemeClr val="accent5"/>
                </a:solidFill>
              </a:rPr>
              <a:t>Alterations or additions</a:t>
            </a:r>
          </a:p>
          <a:p>
            <a:r>
              <a:rPr lang="en-US" b="1" dirty="0"/>
              <a:t>Single Family – </a:t>
            </a:r>
            <a:r>
              <a:rPr lang="en-US" dirty="0"/>
              <a:t>Parking additions or electrical panel upgrades must meet new construction requirements</a:t>
            </a:r>
          </a:p>
          <a:p>
            <a:endParaRPr lang="en-US" dirty="0"/>
          </a:p>
          <a:p>
            <a:r>
              <a:rPr lang="en-US" b="1" dirty="0"/>
              <a:t>Multifamily	   </a:t>
            </a:r>
            <a:r>
              <a:rPr lang="en-US" b="1" dirty="0">
                <a:sym typeface="Wingdings" panose="05000000000000000000" pitchFamily="2" charset="2"/>
              </a:rPr>
              <a:t></a:t>
            </a:r>
            <a:endParaRPr lang="en-US" b="1" dirty="0"/>
          </a:p>
          <a:p>
            <a:r>
              <a:rPr lang="en-US" b="1" dirty="0"/>
              <a:t>Nonresidential </a:t>
            </a:r>
            <a:r>
              <a:rPr lang="en-US" b="1" dirty="0">
                <a:sym typeface="Wingdings" panose="05000000000000000000" pitchFamily="2" charset="2"/>
              </a:rPr>
              <a:t> </a:t>
            </a:r>
          </a:p>
          <a:p>
            <a:endParaRPr lang="en-US" dirty="0"/>
          </a:p>
          <a:p>
            <a:pPr marL="0" indent="0">
              <a:buNone/>
            </a:pPr>
            <a:r>
              <a:rPr lang="en-US" b="1" dirty="0">
                <a:solidFill>
                  <a:schemeClr val="accent5"/>
                </a:solidFill>
              </a:rPr>
              <a:t>Time certain policy (Zoning Code only)</a:t>
            </a:r>
            <a:endParaRPr lang="en-US" b="1" dirty="0">
              <a:solidFill>
                <a:schemeClr val="accent5"/>
              </a:solidFill>
              <a:cs typeface="Arial"/>
            </a:endParaRPr>
          </a:p>
          <a:p>
            <a:r>
              <a:rPr lang="en-US" dirty="0"/>
              <a:t>By January 1st, 2025, multifamily and nonresidential properties shall upgrade existing EV Capable spaces required by the locally adopted codes at the time the building was permitted to a minimum of Level 1 EV Ready. </a:t>
            </a:r>
          </a:p>
          <a:p>
            <a:endParaRPr lang="en-US" dirty="0"/>
          </a:p>
        </p:txBody>
      </p:sp>
      <p:sp>
        <p:nvSpPr>
          <p:cNvPr id="5" name="Rectangle: Rounded Corners 4">
            <a:extLst>
              <a:ext uri="{FF2B5EF4-FFF2-40B4-BE49-F238E27FC236}">
                <a16:creationId xmlns:a16="http://schemas.microsoft.com/office/drawing/2014/main" id="{2C0C7403-ABF1-489F-AB32-EA80E6220268}"/>
              </a:ext>
            </a:extLst>
          </p:cNvPr>
          <p:cNvSpPr/>
          <p:nvPr/>
        </p:nvSpPr>
        <p:spPr>
          <a:xfrm>
            <a:off x="3346881" y="3254466"/>
            <a:ext cx="8515110" cy="177304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en-US" dirty="0"/>
              <a:t>When new parking facilities are added, or electrical systems or lighting of existing parking facilities are added/altered and the work requires a permit:</a:t>
            </a:r>
          </a:p>
          <a:p>
            <a:pPr marL="342900" indent="-342900">
              <a:buAutoNum type="arabicPeriod"/>
            </a:pPr>
            <a:r>
              <a:rPr lang="en-US" dirty="0"/>
              <a:t>10% of the total number of parking spaces added or altered shall be EVCS.</a:t>
            </a:r>
          </a:p>
          <a:p>
            <a:pPr marL="342900" indent="-342900">
              <a:buAutoNum type="arabicPeriod"/>
            </a:pPr>
            <a:r>
              <a:rPr lang="en-US" dirty="0">
                <a:cs typeface="Arial"/>
              </a:rPr>
              <a:t>All existing EV Capable on-site shall be upgraded to minimum L1 EV Ready</a:t>
            </a:r>
          </a:p>
        </p:txBody>
      </p:sp>
    </p:spTree>
    <p:extLst>
      <p:ext uri="{BB962C8B-B14F-4D97-AF65-F5344CB8AC3E}">
        <p14:creationId xmlns:p14="http://schemas.microsoft.com/office/powerpoint/2010/main" val="285474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F588-010C-4C3C-AD69-C6BEF6AB7CA1}"/>
              </a:ext>
            </a:extLst>
          </p:cNvPr>
          <p:cNvSpPr>
            <a:spLocks noGrp="1"/>
          </p:cNvSpPr>
          <p:nvPr>
            <p:ph type="ctrTitle"/>
          </p:nvPr>
        </p:nvSpPr>
        <p:spPr>
          <a:xfrm>
            <a:off x="182749" y="1197667"/>
            <a:ext cx="5882715" cy="876062"/>
          </a:xfrm>
        </p:spPr>
        <p:txBody>
          <a:bodyPr/>
          <a:lstStyle/>
          <a:p>
            <a:r>
              <a:rPr lang="en-US" dirty="0"/>
              <a:t>Industry Resources</a:t>
            </a:r>
          </a:p>
        </p:txBody>
      </p:sp>
      <p:sp>
        <p:nvSpPr>
          <p:cNvPr id="6" name="Text Placeholder 5">
            <a:extLst>
              <a:ext uri="{FF2B5EF4-FFF2-40B4-BE49-F238E27FC236}">
                <a16:creationId xmlns:a16="http://schemas.microsoft.com/office/drawing/2014/main" id="{797C90AF-2D2F-4383-953A-CA3F00EB7272}"/>
              </a:ext>
            </a:extLst>
          </p:cNvPr>
          <p:cNvSpPr>
            <a:spLocks noGrp="1"/>
          </p:cNvSpPr>
          <p:nvPr>
            <p:ph type="body" sz="quarter" idx="11"/>
          </p:nvPr>
        </p:nvSpPr>
        <p:spPr>
          <a:xfrm>
            <a:off x="182564" y="2474913"/>
            <a:ext cx="5256212" cy="4232275"/>
          </a:xfrm>
        </p:spPr>
        <p:txBody>
          <a:bodyPr vert="horz" lIns="91440" tIns="45720" rIns="91440" bIns="45720" rtlCol="0" anchor="t">
            <a:normAutofit/>
          </a:bodyPr>
          <a:lstStyle/>
          <a:p>
            <a:r>
              <a:rPr lang="en-US" sz="1800" dirty="0">
                <a:hlinkClick r:id="rId3">
                  <a:extLst>
                    <a:ext uri="{A12FA001-AC4F-418D-AE19-62706E023703}">
                      <ahyp:hlinkClr xmlns:ahyp="http://schemas.microsoft.com/office/drawing/2018/hyperlinkcolor" val="tx"/>
                    </a:ext>
                  </a:extLst>
                </a:hlinkClick>
              </a:rPr>
              <a:t>www.AllElectricDesign.Org</a:t>
            </a:r>
            <a:r>
              <a:rPr lang="en-US" sz="1800" dirty="0"/>
              <a:t>  </a:t>
            </a:r>
            <a:br>
              <a:rPr lang="en-US" sz="1800" dirty="0"/>
            </a:br>
            <a:r>
              <a:rPr lang="en-US" sz="1800" dirty="0"/>
              <a:t>Provides free technical assistance on custom projects for practitioners or residents</a:t>
            </a:r>
            <a:endParaRPr lang="en-US" dirty="0">
              <a:cs typeface="Arial"/>
            </a:endParaRPr>
          </a:p>
          <a:p>
            <a:r>
              <a:rPr lang="en-US" sz="1800" dirty="0">
                <a:hlinkClick r:id="rId4">
                  <a:extLst>
                    <a:ext uri="{A12FA001-AC4F-418D-AE19-62706E023703}">
                      <ahyp:hlinkClr xmlns:ahyp="http://schemas.microsoft.com/office/drawing/2018/hyperlinkcolor" val="tx"/>
                    </a:ext>
                  </a:extLst>
                </a:hlinkClick>
              </a:rPr>
              <a:t>Building Electrification Technology Roadmap</a:t>
            </a:r>
            <a:r>
              <a:rPr lang="en-US" sz="1800" dirty="0"/>
              <a:t> -</a:t>
            </a:r>
            <a:r>
              <a:rPr lang="en-US" sz="1800" dirty="0">
                <a:effectLst/>
                <a:latin typeface="Arial"/>
                <a:ea typeface="Times New Roman" panose="02020603050405020304" pitchFamily="18" charset="0"/>
                <a:cs typeface="Arial"/>
              </a:rPr>
              <a:t> Covers the technical capabilities of a variety of end-uses</a:t>
            </a:r>
          </a:p>
          <a:p>
            <a:r>
              <a:rPr lang="en-US" sz="1800" u="sng" dirty="0">
                <a:latin typeface="Arial"/>
                <a:ea typeface="Times New Roman" panose="02020603050405020304" pitchFamily="18" charset="0"/>
                <a:cs typeface="Arial"/>
                <a:hlinkClick r:id="rId5">
                  <a:extLst>
                    <a:ext uri="{A12FA001-AC4F-418D-AE19-62706E023703}">
                      <ahyp:hlinkClr xmlns:ahyp="http://schemas.microsoft.com/office/drawing/2018/hyperlinkcolor" val="tx"/>
                    </a:ext>
                  </a:extLst>
                </a:hlinkClick>
              </a:rPr>
              <a:t>Building Decarbonization Practice Guide</a:t>
            </a:r>
            <a:r>
              <a:rPr lang="en-US" sz="1800" dirty="0">
                <a:latin typeface="Arial"/>
                <a:ea typeface="Times New Roman" panose="02020603050405020304" pitchFamily="18" charset="0"/>
                <a:cs typeface="Arial"/>
              </a:rPr>
              <a:t> </a:t>
            </a:r>
            <a:br>
              <a:rPr lang="en-US" sz="1800" dirty="0">
                <a:latin typeface="Arial"/>
                <a:ea typeface="Times New Roman" panose="02020603050405020304" pitchFamily="18" charset="0"/>
                <a:cs typeface="Arial"/>
              </a:rPr>
            </a:br>
            <a:r>
              <a:rPr lang="en-US" sz="1800" dirty="0">
                <a:latin typeface="Arial"/>
                <a:ea typeface="Times New Roman" panose="02020603050405020304" pitchFamily="18" charset="0"/>
                <a:cs typeface="Arial"/>
              </a:rPr>
              <a:t>Guides architects and engineers towards best practices during design development</a:t>
            </a:r>
          </a:p>
          <a:p>
            <a:r>
              <a:rPr lang="en-US" sz="1800" u="sng" dirty="0" err="1">
                <a:effectLst/>
                <a:latin typeface="Arial"/>
                <a:ea typeface="Times New Roman" panose="02020603050405020304" pitchFamily="18" charset="0"/>
                <a:cs typeface="Arial"/>
                <a:hlinkClick r:id="rId6">
                  <a:extLst>
                    <a:ext uri="{A12FA001-AC4F-418D-AE19-62706E023703}">
                      <ahyp:hlinkClr xmlns:ahyp="http://schemas.microsoft.com/office/drawing/2018/hyperlinkcolor" val="tx"/>
                    </a:ext>
                  </a:extLst>
                </a:hlinkClick>
              </a:rPr>
              <a:t>Ecosizer</a:t>
            </a:r>
            <a:r>
              <a:rPr lang="en-US" sz="1800" dirty="0">
                <a:effectLst/>
                <a:latin typeface="Arial"/>
                <a:ea typeface="Times New Roman" panose="02020603050405020304" pitchFamily="18" charset="0"/>
                <a:cs typeface="Arial"/>
              </a:rPr>
              <a:t> </a:t>
            </a:r>
            <a:br>
              <a:rPr lang="en-US" sz="1800" dirty="0">
                <a:effectLst/>
                <a:latin typeface="Arial"/>
                <a:ea typeface="Times New Roman" panose="02020603050405020304" pitchFamily="18" charset="0"/>
                <a:cs typeface="Arial"/>
              </a:rPr>
            </a:br>
            <a:r>
              <a:rPr lang="en-US" sz="1800" dirty="0">
                <a:effectLst/>
                <a:latin typeface="Arial"/>
                <a:ea typeface="Times New Roman" panose="02020603050405020304" pitchFamily="18" charset="0"/>
                <a:cs typeface="Arial"/>
              </a:rPr>
              <a:t>Guides engineers and energy consultants for proper design of central heat pump water heating systems</a:t>
            </a:r>
          </a:p>
          <a:p>
            <a:endParaRPr lang="en-US" dirty="0"/>
          </a:p>
        </p:txBody>
      </p:sp>
      <p:pic>
        <p:nvPicPr>
          <p:cNvPr id="4" name="Picture 3">
            <a:extLst>
              <a:ext uri="{FF2B5EF4-FFF2-40B4-BE49-F238E27FC236}">
                <a16:creationId xmlns:a16="http://schemas.microsoft.com/office/drawing/2014/main" id="{A0BCA81A-5BD3-4EBA-BDE1-5E0916F7118C}"/>
              </a:ext>
            </a:extLst>
          </p:cNvPr>
          <p:cNvPicPr>
            <a:picLocks noChangeAspect="1"/>
          </p:cNvPicPr>
          <p:nvPr/>
        </p:nvPicPr>
        <p:blipFill>
          <a:blip r:embed="rId7"/>
          <a:stretch>
            <a:fillRect/>
          </a:stretch>
        </p:blipFill>
        <p:spPr>
          <a:xfrm>
            <a:off x="6096000" y="1321373"/>
            <a:ext cx="5445164" cy="5159276"/>
          </a:xfrm>
          <a:prstGeom prst="rect">
            <a:avLst/>
          </a:prstGeom>
        </p:spPr>
      </p:pic>
      <p:sp>
        <p:nvSpPr>
          <p:cNvPr id="7" name="Text Placeholder 6">
            <a:extLst>
              <a:ext uri="{FF2B5EF4-FFF2-40B4-BE49-F238E27FC236}">
                <a16:creationId xmlns:a16="http://schemas.microsoft.com/office/drawing/2014/main" id="{8C5F5039-5A59-4160-BE52-922BE352D16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40037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0030A8-FD36-4EE7-970B-05E6BC67B32A}"/>
              </a:ext>
            </a:extLst>
          </p:cNvPr>
          <p:cNvSpPr>
            <a:spLocks noGrp="1"/>
          </p:cNvSpPr>
          <p:nvPr>
            <p:ph type="body" sz="quarter" idx="10"/>
          </p:nvPr>
        </p:nvSpPr>
        <p:spPr/>
        <p:txBody>
          <a:bodyPr/>
          <a:lstStyle/>
          <a:p>
            <a:pPr algn="ctr"/>
            <a:r>
              <a:rPr lang="en-US" sz="3600" dirty="0"/>
              <a:t>EV Charging Incentives</a:t>
            </a:r>
          </a:p>
        </p:txBody>
      </p:sp>
      <p:graphicFrame>
        <p:nvGraphicFramePr>
          <p:cNvPr id="25" name="Table 24">
            <a:extLst>
              <a:ext uri="{FF2B5EF4-FFF2-40B4-BE49-F238E27FC236}">
                <a16:creationId xmlns:a16="http://schemas.microsoft.com/office/drawing/2014/main" id="{70010350-8DB4-4FFA-9281-88A60F5B8A49}"/>
              </a:ext>
            </a:extLst>
          </p:cNvPr>
          <p:cNvGraphicFramePr>
            <a:graphicFrameLocks noGrp="1"/>
          </p:cNvGraphicFramePr>
          <p:nvPr>
            <p:extLst>
              <p:ext uri="{D42A27DB-BD31-4B8C-83A1-F6EECF244321}">
                <p14:modId xmlns:p14="http://schemas.microsoft.com/office/powerpoint/2010/main" val="3670821090"/>
              </p:ext>
            </p:extLst>
          </p:nvPr>
        </p:nvGraphicFramePr>
        <p:xfrm>
          <a:off x="173342" y="1708336"/>
          <a:ext cx="11794097" cy="4864896"/>
        </p:xfrm>
        <a:graphic>
          <a:graphicData uri="http://schemas.openxmlformats.org/drawingml/2006/table">
            <a:tbl>
              <a:tblPr firstRow="1" firstCol="1" bandRow="1">
                <a:tableStyleId>{5C22544A-7EE6-4342-B048-85BDC9FD1C3A}</a:tableStyleId>
              </a:tblPr>
              <a:tblGrid>
                <a:gridCol w="1879096">
                  <a:extLst>
                    <a:ext uri="{9D8B030D-6E8A-4147-A177-3AD203B41FA5}">
                      <a16:colId xmlns:a16="http://schemas.microsoft.com/office/drawing/2014/main" val="2969965172"/>
                    </a:ext>
                  </a:extLst>
                </a:gridCol>
                <a:gridCol w="2891947">
                  <a:extLst>
                    <a:ext uri="{9D8B030D-6E8A-4147-A177-3AD203B41FA5}">
                      <a16:colId xmlns:a16="http://schemas.microsoft.com/office/drawing/2014/main" val="2880661116"/>
                    </a:ext>
                  </a:extLst>
                </a:gridCol>
                <a:gridCol w="2385522">
                  <a:extLst>
                    <a:ext uri="{9D8B030D-6E8A-4147-A177-3AD203B41FA5}">
                      <a16:colId xmlns:a16="http://schemas.microsoft.com/office/drawing/2014/main" val="3521140715"/>
                    </a:ext>
                  </a:extLst>
                </a:gridCol>
                <a:gridCol w="1785824">
                  <a:extLst>
                    <a:ext uri="{9D8B030D-6E8A-4147-A177-3AD203B41FA5}">
                      <a16:colId xmlns:a16="http://schemas.microsoft.com/office/drawing/2014/main" val="1027623886"/>
                    </a:ext>
                  </a:extLst>
                </a:gridCol>
                <a:gridCol w="2851708">
                  <a:extLst>
                    <a:ext uri="{9D8B030D-6E8A-4147-A177-3AD203B41FA5}">
                      <a16:colId xmlns:a16="http://schemas.microsoft.com/office/drawing/2014/main" val="1161911411"/>
                    </a:ext>
                  </a:extLst>
                </a:gridCol>
              </a:tblGrid>
              <a:tr h="575362">
                <a:tc>
                  <a:txBody>
                    <a:bodyPr/>
                    <a:lstStyle/>
                    <a:p>
                      <a:pPr marL="0" marR="0" algn="ctr" fontAlgn="base">
                        <a:lnSpc>
                          <a:spcPct val="107000"/>
                        </a:lnSpc>
                        <a:spcBef>
                          <a:spcPts val="0"/>
                        </a:spcBef>
                        <a:spcAft>
                          <a:spcPts val="0"/>
                        </a:spcAft>
                      </a:pPr>
                      <a:r>
                        <a:rPr lang="en-US" sz="1600" dirty="0">
                          <a:effectLst/>
                        </a:rPr>
                        <a:t>Property 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Property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Port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Port Incentive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Applicable Cap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14159018"/>
                  </a:ext>
                </a:extLst>
              </a:tr>
              <a:tr h="283141">
                <a:tc rowSpan="6">
                  <a:txBody>
                    <a:bodyPr/>
                    <a:lstStyle/>
                    <a:p>
                      <a:pPr marL="0" marR="0" algn="ctr" fontAlgn="base">
                        <a:lnSpc>
                          <a:spcPct val="107000"/>
                        </a:lnSpc>
                        <a:spcBef>
                          <a:spcPts val="0"/>
                        </a:spcBef>
                        <a:spcAft>
                          <a:spcPts val="0"/>
                        </a:spcAft>
                      </a:pPr>
                      <a:r>
                        <a:rPr lang="en-US" sz="1600" dirty="0">
                          <a:effectLst/>
                        </a:rPr>
                        <a:t>Existing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marR="0" algn="ctr" fontAlgn="base">
                        <a:lnSpc>
                          <a:spcPct val="107000"/>
                        </a:lnSpc>
                        <a:spcBef>
                          <a:spcPts val="0"/>
                        </a:spcBef>
                        <a:spcAft>
                          <a:spcPts val="0"/>
                        </a:spcAft>
                      </a:pPr>
                      <a:r>
                        <a:rPr lang="en-US" sz="1600" dirty="0">
                          <a:effectLst/>
                        </a:rPr>
                        <a:t>Multi-Unit Dwelling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L1 outlet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b="1" dirty="0">
                          <a:effectLst/>
                        </a:rPr>
                        <a:t>$2,000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No cap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1303399"/>
                  </a:ext>
                </a:extLst>
              </a:tr>
              <a:tr h="283141">
                <a:tc vMerge="1">
                  <a:txBody>
                    <a:bodyPr/>
                    <a:lstStyle/>
                    <a:p>
                      <a:endParaRPr lang="en-US"/>
                    </a:p>
                  </a:txBody>
                  <a:tcPr/>
                </a:tc>
                <a:tc vMerge="1">
                  <a:txBody>
                    <a:bodyPr/>
                    <a:lstStyle/>
                    <a:p>
                      <a:endParaRPr lang="en-US"/>
                    </a:p>
                  </a:txBody>
                  <a:tcPr/>
                </a:tc>
                <a:tc>
                  <a:txBody>
                    <a:bodyPr/>
                    <a:lstStyle/>
                    <a:p>
                      <a:pPr marL="0" marR="0" algn="ctr" fontAlgn="base">
                        <a:lnSpc>
                          <a:spcPct val="107000"/>
                        </a:lnSpc>
                        <a:spcBef>
                          <a:spcPts val="0"/>
                        </a:spcBef>
                        <a:spcAft>
                          <a:spcPts val="0"/>
                        </a:spcAft>
                      </a:pPr>
                      <a:r>
                        <a:rPr lang="en-US" sz="1600" dirty="0">
                          <a:effectLst/>
                        </a:rPr>
                        <a:t>L2 EVSE port </a:t>
                      </a:r>
                      <a:r>
                        <a:rPr lang="en-US" sz="105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b="1" dirty="0">
                          <a:effectLst/>
                        </a:rPr>
                        <a:t>$4,500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75% of costs, up to $36k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78260231"/>
                  </a:ext>
                </a:extLst>
              </a:tr>
              <a:tr h="283141">
                <a:tc vMerge="1">
                  <a:txBody>
                    <a:bodyPr/>
                    <a:lstStyle/>
                    <a:p>
                      <a:endParaRPr lang="en-US"/>
                    </a:p>
                  </a:txBody>
                  <a:tcPr/>
                </a:tc>
                <a:tc rowSpan="2">
                  <a:txBody>
                    <a:bodyPr/>
                    <a:lstStyle/>
                    <a:p>
                      <a:pPr marL="0" marR="0" algn="ctr" fontAlgn="base">
                        <a:lnSpc>
                          <a:spcPct val="107000"/>
                        </a:lnSpc>
                        <a:spcBef>
                          <a:spcPts val="0"/>
                        </a:spcBef>
                        <a:spcAft>
                          <a:spcPts val="0"/>
                        </a:spcAft>
                      </a:pPr>
                      <a:r>
                        <a:rPr lang="en-US" sz="1600" dirty="0">
                          <a:effectLst/>
                        </a:rPr>
                        <a:t>Affordable Housing Multi-Unit Dwelling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L1 outlet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b="1" dirty="0">
                          <a:effectLst/>
                        </a:rPr>
                        <a:t>$2,500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No cap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74563430"/>
                  </a:ext>
                </a:extLst>
              </a:tr>
              <a:tr h="295120">
                <a:tc vMerge="1">
                  <a:txBody>
                    <a:bodyPr/>
                    <a:lstStyle/>
                    <a:p>
                      <a:endParaRPr lang="en-US"/>
                    </a:p>
                  </a:txBody>
                  <a:tcPr/>
                </a:tc>
                <a:tc vMerge="1">
                  <a:txBody>
                    <a:bodyPr/>
                    <a:lstStyle/>
                    <a:p>
                      <a:endParaRPr lang="en-US"/>
                    </a:p>
                  </a:txBody>
                  <a:tcPr/>
                </a:tc>
                <a:tc>
                  <a:txBody>
                    <a:bodyPr/>
                    <a:lstStyle/>
                    <a:p>
                      <a:pPr marL="0" marR="0" algn="ctr" fontAlgn="base">
                        <a:lnSpc>
                          <a:spcPct val="107000"/>
                        </a:lnSpc>
                        <a:spcBef>
                          <a:spcPts val="0"/>
                        </a:spcBef>
                        <a:spcAft>
                          <a:spcPts val="0"/>
                        </a:spcAft>
                      </a:pPr>
                      <a:r>
                        <a:rPr lang="en-US" sz="1600" dirty="0">
                          <a:effectLst/>
                        </a:rPr>
                        <a:t>L2 EVSE 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b="1" dirty="0">
                          <a:effectLst/>
                        </a:rPr>
                        <a:t>$5,500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Up to $36,000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63594490"/>
                  </a:ext>
                </a:extLst>
              </a:tr>
              <a:tr h="283141">
                <a:tc vMerge="1">
                  <a:txBody>
                    <a:bodyPr/>
                    <a:lstStyle/>
                    <a:p>
                      <a:endParaRPr lang="en-US"/>
                    </a:p>
                  </a:txBody>
                  <a:tcPr/>
                </a:tc>
                <a:tc>
                  <a:txBody>
                    <a:bodyPr/>
                    <a:lstStyle/>
                    <a:p>
                      <a:pPr marL="0" marR="0" algn="ctr" fontAlgn="base">
                        <a:lnSpc>
                          <a:spcPct val="107000"/>
                        </a:lnSpc>
                        <a:spcBef>
                          <a:spcPts val="0"/>
                        </a:spcBef>
                        <a:spcAft>
                          <a:spcPts val="0"/>
                        </a:spcAft>
                      </a:pPr>
                      <a:r>
                        <a:rPr lang="en-US" sz="1600" dirty="0">
                          <a:effectLst/>
                        </a:rPr>
                        <a:t>Workplace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L1 outlet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b="1" dirty="0">
                          <a:effectLst/>
                        </a:rPr>
                        <a:t>$2,000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No cap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15836458"/>
                  </a:ext>
                </a:extLst>
              </a:tr>
              <a:tr h="283141">
                <a:tc vMerge="1">
                  <a:txBody>
                    <a:bodyPr/>
                    <a:lstStyle/>
                    <a:p>
                      <a:endParaRPr lang="en-US"/>
                    </a:p>
                  </a:txBody>
                  <a:tcPr/>
                </a:tc>
                <a:tc>
                  <a:txBody>
                    <a:bodyPr/>
                    <a:lstStyle/>
                    <a:p>
                      <a:pPr marL="0" marR="0" algn="ctr" fontAlgn="base">
                        <a:lnSpc>
                          <a:spcPct val="107000"/>
                        </a:lnSpc>
                        <a:spcBef>
                          <a:spcPts val="0"/>
                        </a:spcBef>
                        <a:spcAft>
                          <a:spcPts val="0"/>
                        </a:spcAft>
                      </a:pPr>
                      <a:r>
                        <a:rPr lang="en-US" sz="1600" dirty="0">
                          <a:effectLst/>
                        </a:rPr>
                        <a:t>Any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Make Ready circuit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b="1" dirty="0">
                          <a:effectLst/>
                        </a:rPr>
                        <a:t>$2,000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Up to $20,000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2488204"/>
                  </a:ext>
                </a:extLst>
              </a:tr>
              <a:tr h="573402">
                <a:tc rowSpan="4">
                  <a:txBody>
                    <a:bodyPr/>
                    <a:lstStyle/>
                    <a:p>
                      <a:pPr marL="0" marR="0" algn="ctr" fontAlgn="base">
                        <a:lnSpc>
                          <a:spcPct val="107000"/>
                        </a:lnSpc>
                        <a:spcBef>
                          <a:spcPts val="0"/>
                        </a:spcBef>
                        <a:spcAft>
                          <a:spcPts val="0"/>
                        </a:spcAft>
                      </a:pPr>
                      <a:r>
                        <a:rPr lang="en-US" sz="1600" dirty="0">
                          <a:effectLst/>
                        </a:rPr>
                        <a:t>New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marR="0" algn="ctr" fontAlgn="base">
                        <a:lnSpc>
                          <a:spcPct val="107000"/>
                        </a:lnSpc>
                        <a:spcBef>
                          <a:spcPts val="0"/>
                        </a:spcBef>
                        <a:spcAft>
                          <a:spcPts val="0"/>
                        </a:spcAft>
                      </a:pPr>
                      <a:r>
                        <a:rPr lang="en-US" sz="1600" dirty="0">
                          <a:effectLst/>
                        </a:rPr>
                        <a:t>Market Rate</a:t>
                      </a:r>
                      <a:endParaRPr lang="en-US" sz="1800" dirty="0">
                        <a:effectLst/>
                      </a:endParaRPr>
                    </a:p>
                    <a:p>
                      <a:pPr marL="0" marR="0" algn="ctr" fontAlgn="base">
                        <a:lnSpc>
                          <a:spcPct val="107000"/>
                        </a:lnSpc>
                        <a:spcBef>
                          <a:spcPts val="0"/>
                        </a:spcBef>
                        <a:spcAft>
                          <a:spcPts val="0"/>
                        </a:spcAft>
                      </a:pPr>
                      <a:r>
                        <a:rPr lang="en-US" sz="1600" dirty="0">
                          <a:effectLst/>
                        </a:rPr>
                        <a:t>Multi-Unit Dwelling </a:t>
                      </a:r>
                      <a:endParaRPr lang="en-US" sz="1800" dirty="0">
                        <a:effectLst/>
                      </a:endParaRPr>
                    </a:p>
                    <a:p>
                      <a:pPr marL="0" marR="0" algn="ctr" fontAlgn="base">
                        <a:lnSpc>
                          <a:spcPct val="107000"/>
                        </a:lnSpc>
                        <a:spcBef>
                          <a:spcPts val="0"/>
                        </a:spcBef>
                        <a:spcAft>
                          <a:spcPts val="0"/>
                        </a:spcAft>
                      </a:pPr>
                      <a:r>
                        <a:rPr lang="en-US" sz="1600" dirty="0">
                          <a:effectLst/>
                        </a:rPr>
                        <a:t>(Above Code)</a:t>
                      </a:r>
                      <a:r>
                        <a:rPr lang="en-US" sz="105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L1 outlet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b="1" dirty="0">
                          <a:effectLst/>
                        </a:rPr>
                        <a:t>$1,000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No cap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66607384"/>
                  </a:ext>
                </a:extLst>
              </a:tr>
              <a:tr h="573402">
                <a:tc vMerge="1">
                  <a:txBody>
                    <a:bodyPr/>
                    <a:lstStyle/>
                    <a:p>
                      <a:endParaRPr lang="en-US"/>
                    </a:p>
                  </a:txBody>
                  <a:tcPr/>
                </a:tc>
                <a:tc vMerge="1">
                  <a:txBody>
                    <a:bodyPr/>
                    <a:lstStyle/>
                    <a:p>
                      <a:endParaRPr lang="en-US"/>
                    </a:p>
                  </a:txBody>
                  <a:tcPr/>
                </a:tc>
                <a:tc>
                  <a:txBody>
                    <a:bodyPr/>
                    <a:lstStyle/>
                    <a:p>
                      <a:pPr marL="0" marR="0" algn="ctr" fontAlgn="base">
                        <a:lnSpc>
                          <a:spcPct val="107000"/>
                        </a:lnSpc>
                        <a:spcBef>
                          <a:spcPts val="0"/>
                        </a:spcBef>
                        <a:spcAft>
                          <a:spcPts val="0"/>
                        </a:spcAft>
                      </a:pPr>
                      <a:r>
                        <a:rPr lang="en-US" sz="1600" dirty="0">
                          <a:effectLst/>
                        </a:rPr>
                        <a:t>L2 EVSE port </a:t>
                      </a:r>
                      <a:r>
                        <a:rPr lang="en-US" sz="105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b="1" dirty="0">
                          <a:effectLst/>
                        </a:rPr>
                        <a:t>$2,000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Up to $40,000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48915821"/>
                  </a:ext>
                </a:extLst>
              </a:tr>
              <a:tr h="283141">
                <a:tc vMerge="1">
                  <a:txBody>
                    <a:bodyPr/>
                    <a:lstStyle/>
                    <a:p>
                      <a:endParaRPr lang="en-US"/>
                    </a:p>
                  </a:txBody>
                  <a:tcPr/>
                </a:tc>
                <a:tc rowSpan="2">
                  <a:txBody>
                    <a:bodyPr/>
                    <a:lstStyle/>
                    <a:p>
                      <a:pPr marL="0" marR="0" algn="ctr" fontAlgn="base">
                        <a:lnSpc>
                          <a:spcPct val="107000"/>
                        </a:lnSpc>
                        <a:spcBef>
                          <a:spcPts val="0"/>
                        </a:spcBef>
                        <a:spcAft>
                          <a:spcPts val="0"/>
                        </a:spcAft>
                      </a:pPr>
                      <a:r>
                        <a:rPr lang="en-US" sz="1600" dirty="0">
                          <a:effectLst/>
                        </a:rPr>
                        <a:t>Affordable Housing Multi-Unit Dwelling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L1 outlet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b="1" dirty="0">
                          <a:effectLst/>
                        </a:rPr>
                        <a:t>$1,500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No cap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5672934"/>
                  </a:ext>
                </a:extLst>
              </a:tr>
              <a:tr h="573402">
                <a:tc vMerge="1">
                  <a:txBody>
                    <a:bodyPr/>
                    <a:lstStyle/>
                    <a:p>
                      <a:endParaRPr lang="en-US"/>
                    </a:p>
                  </a:txBody>
                  <a:tcPr/>
                </a:tc>
                <a:tc vMerge="1">
                  <a:txBody>
                    <a:bodyPr/>
                    <a:lstStyle/>
                    <a:p>
                      <a:endParaRPr lang="en-US"/>
                    </a:p>
                  </a:txBody>
                  <a:tcPr/>
                </a:tc>
                <a:tc>
                  <a:txBody>
                    <a:bodyPr/>
                    <a:lstStyle/>
                    <a:p>
                      <a:pPr marL="0" marR="0" algn="ctr" fontAlgn="base">
                        <a:lnSpc>
                          <a:spcPct val="107000"/>
                        </a:lnSpc>
                        <a:spcBef>
                          <a:spcPts val="0"/>
                        </a:spcBef>
                        <a:spcAft>
                          <a:spcPts val="0"/>
                        </a:spcAft>
                      </a:pPr>
                      <a:r>
                        <a:rPr lang="en-US" sz="1600" dirty="0">
                          <a:effectLst/>
                        </a:rPr>
                        <a:t>L2 EVSE 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b="1" dirty="0">
                          <a:effectLst/>
                        </a:rPr>
                        <a:t>$2,500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Up to $100,000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90866511"/>
                  </a:ext>
                </a:extLst>
              </a:tr>
              <a:tr h="575362">
                <a:tc>
                  <a:txBody>
                    <a:bodyPr/>
                    <a:lstStyle/>
                    <a:p>
                      <a:pPr marL="0" marR="0" algn="ctr" fontAlgn="base">
                        <a:lnSpc>
                          <a:spcPct val="107000"/>
                        </a:lnSpc>
                        <a:spcBef>
                          <a:spcPts val="0"/>
                        </a:spcBef>
                        <a:spcAft>
                          <a:spcPts val="0"/>
                        </a:spcAft>
                      </a:pPr>
                      <a:r>
                        <a:rPr lang="en-US" sz="1600" dirty="0">
                          <a:effectLst/>
                        </a:rPr>
                        <a:t>New or Existing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Any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Resilient L2 or DCFC 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b="1" dirty="0">
                          <a:effectLst/>
                        </a:rPr>
                        <a:t>$10,000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dirty="0">
                          <a:effectLst/>
                        </a:rPr>
                        <a:t>Up to $50,000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17692594"/>
                  </a:ext>
                </a:extLst>
              </a:tr>
            </a:tbl>
          </a:graphicData>
        </a:graphic>
      </p:graphicFrame>
      <p:sp>
        <p:nvSpPr>
          <p:cNvPr id="2" name="Rectangle: Rounded Corners 1">
            <a:extLst>
              <a:ext uri="{FF2B5EF4-FFF2-40B4-BE49-F238E27FC236}">
                <a16:creationId xmlns:a16="http://schemas.microsoft.com/office/drawing/2014/main" id="{CD26B662-5D34-40E1-B1CE-66C95A11D24C}"/>
              </a:ext>
            </a:extLst>
          </p:cNvPr>
          <p:cNvSpPr/>
          <p:nvPr/>
        </p:nvSpPr>
        <p:spPr>
          <a:xfrm>
            <a:off x="182505" y="1080910"/>
            <a:ext cx="4731925" cy="4515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cs typeface="Arial"/>
              </a:rPr>
              <a:t>Source: </a:t>
            </a:r>
            <a:r>
              <a:rPr lang="en-US" dirty="0">
                <a:solidFill>
                  <a:schemeClr val="bg1"/>
                </a:solidFill>
                <a:cs typeface="Arial"/>
                <a:hlinkClick r:id="rId3">
                  <a:extLst>
                    <a:ext uri="{A12FA001-AC4F-418D-AE19-62706E023703}">
                      <ahyp:hlinkClr xmlns:ahyp="http://schemas.microsoft.com/office/drawing/2018/hyperlinkcolor" val="tx"/>
                    </a:ext>
                  </a:extLst>
                </a:hlinkClick>
              </a:rPr>
              <a:t>Peninsula Clean Energy Incentives</a:t>
            </a:r>
            <a:endParaRPr lang="en-US" dirty="0">
              <a:solidFill>
                <a:schemeClr val="bg1"/>
              </a:solidFill>
            </a:endParaRPr>
          </a:p>
        </p:txBody>
      </p:sp>
    </p:spTree>
    <p:extLst>
      <p:ext uri="{BB962C8B-B14F-4D97-AF65-F5344CB8AC3E}">
        <p14:creationId xmlns:p14="http://schemas.microsoft.com/office/powerpoint/2010/main" val="3934341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7F907D-AC2C-44CF-8A76-36B43EC59DDB}"/>
              </a:ext>
            </a:extLst>
          </p:cNvPr>
          <p:cNvSpPr>
            <a:spLocks noGrp="1"/>
          </p:cNvSpPr>
          <p:nvPr>
            <p:ph type="ctrTitle"/>
          </p:nvPr>
        </p:nvSpPr>
        <p:spPr>
          <a:xfrm>
            <a:off x="231872" y="658117"/>
            <a:ext cx="5526136" cy="1836819"/>
          </a:xfrm>
        </p:spPr>
        <p:txBody>
          <a:bodyPr>
            <a:normAutofit/>
          </a:bodyPr>
          <a:lstStyle/>
          <a:p>
            <a:pPr algn="l"/>
            <a:r>
              <a:rPr lang="en-US" sz="4800" dirty="0"/>
              <a:t>Thank you! </a:t>
            </a:r>
            <a:br>
              <a:rPr lang="en-US" sz="4800"/>
            </a:br>
            <a:r>
              <a:rPr lang="en-US" sz="4800" dirty="0"/>
              <a:t>Next Meetings:</a:t>
            </a:r>
            <a:endParaRPr lang="en-US" dirty="0"/>
          </a:p>
        </p:txBody>
      </p:sp>
      <p:sp>
        <p:nvSpPr>
          <p:cNvPr id="5" name="Subtitle 4">
            <a:extLst>
              <a:ext uri="{FF2B5EF4-FFF2-40B4-BE49-F238E27FC236}">
                <a16:creationId xmlns:a16="http://schemas.microsoft.com/office/drawing/2014/main" id="{6A329E48-0CC6-42A0-ABD5-0183C1FFAFCE}"/>
              </a:ext>
            </a:extLst>
          </p:cNvPr>
          <p:cNvSpPr>
            <a:spLocks noGrp="1"/>
          </p:cNvSpPr>
          <p:nvPr>
            <p:ph type="subTitle" idx="1"/>
          </p:nvPr>
        </p:nvSpPr>
        <p:spPr>
          <a:xfrm>
            <a:off x="265958" y="3429000"/>
            <a:ext cx="5574970" cy="2969078"/>
          </a:xfrm>
        </p:spPr>
        <p:txBody>
          <a:bodyPr vert="horz" lIns="91440" tIns="45720" rIns="91440" bIns="45720" rtlCol="0" anchor="t">
            <a:normAutofit/>
          </a:bodyPr>
          <a:lstStyle/>
          <a:p>
            <a:pPr algn="l"/>
            <a:endParaRPr lang="en-US" sz="1800" b="0" dirty="0"/>
          </a:p>
          <a:p>
            <a:pPr algn="l"/>
            <a:endParaRPr lang="en-US" sz="1800" b="0" dirty="0"/>
          </a:p>
          <a:p>
            <a:pPr algn="l"/>
            <a:endParaRPr lang="en-US" sz="1800" b="0" dirty="0"/>
          </a:p>
          <a:p>
            <a:pPr algn="l"/>
            <a:endParaRPr lang="en-US" sz="1800" b="0" dirty="0"/>
          </a:p>
          <a:p>
            <a:pPr algn="l"/>
            <a:endParaRPr lang="en-US" sz="1800" b="0" dirty="0"/>
          </a:p>
          <a:p>
            <a:pPr algn="l"/>
            <a:endParaRPr lang="en-US" sz="1800" b="0" dirty="0"/>
          </a:p>
          <a:p>
            <a:pPr algn="l"/>
            <a:r>
              <a:rPr lang="en-US" sz="1800" b="0" dirty="0">
                <a:cs typeface="Arial"/>
              </a:rPr>
              <a:t>Visit us at: </a:t>
            </a:r>
            <a:r>
              <a:rPr lang="en-US" sz="1800" b="0" u="sng" dirty="0" err="1">
                <a:cs typeface="Arial"/>
              </a:rPr>
              <a:t>BayAreaReachCodes.Org</a:t>
            </a:r>
          </a:p>
        </p:txBody>
      </p:sp>
    </p:spTree>
    <p:extLst>
      <p:ext uri="{BB962C8B-B14F-4D97-AF65-F5344CB8AC3E}">
        <p14:creationId xmlns:p14="http://schemas.microsoft.com/office/powerpoint/2010/main" val="2318528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7035-F684-4B3E-AA65-75E4337F7996}"/>
              </a:ext>
            </a:extLst>
          </p:cNvPr>
          <p:cNvSpPr>
            <a:spLocks noGrp="1"/>
          </p:cNvSpPr>
          <p:nvPr>
            <p:ph type="ctrTitle"/>
          </p:nvPr>
        </p:nvSpPr>
        <p:spPr>
          <a:xfrm>
            <a:off x="77974" y="197542"/>
            <a:ext cx="11812027" cy="486574"/>
          </a:xfrm>
        </p:spPr>
        <p:txBody>
          <a:bodyPr>
            <a:normAutofit fontScale="90000"/>
          </a:bodyPr>
          <a:lstStyle/>
          <a:p>
            <a:r>
              <a:rPr lang="en-US" sz="3200" dirty="0">
                <a:solidFill>
                  <a:schemeClr val="bg1"/>
                </a:solidFill>
                <a:latin typeface="Arial"/>
                <a:cs typeface="Arial"/>
              </a:rPr>
              <a:t>Common Concerns (1 of 2)</a:t>
            </a:r>
            <a:endParaRPr lang="en-US" sz="3200">
              <a:solidFill>
                <a:schemeClr val="bg1"/>
              </a:solidFill>
              <a:latin typeface="Arial"/>
              <a:ea typeface="Source Sans Pro"/>
              <a:cs typeface="Arial"/>
            </a:endParaRPr>
          </a:p>
        </p:txBody>
      </p:sp>
      <p:graphicFrame>
        <p:nvGraphicFramePr>
          <p:cNvPr id="4" name="Table 4">
            <a:extLst>
              <a:ext uri="{FF2B5EF4-FFF2-40B4-BE49-F238E27FC236}">
                <a16:creationId xmlns:a16="http://schemas.microsoft.com/office/drawing/2014/main" id="{AE9A7EC0-06A2-4FC8-B060-9A2335CB7CB8}"/>
              </a:ext>
            </a:extLst>
          </p:cNvPr>
          <p:cNvGraphicFramePr>
            <a:graphicFrameLocks noGrp="1"/>
          </p:cNvGraphicFramePr>
          <p:nvPr>
            <p:extLst>
              <p:ext uri="{D42A27DB-BD31-4B8C-83A1-F6EECF244321}">
                <p14:modId xmlns:p14="http://schemas.microsoft.com/office/powerpoint/2010/main" val="2326721394"/>
              </p:ext>
            </p:extLst>
          </p:nvPr>
        </p:nvGraphicFramePr>
        <p:xfrm>
          <a:off x="279726" y="1394939"/>
          <a:ext cx="11551836" cy="4671060"/>
        </p:xfrm>
        <a:graphic>
          <a:graphicData uri="http://schemas.openxmlformats.org/drawingml/2006/table">
            <a:tbl>
              <a:tblPr firstRow="1" bandRow="1">
                <a:tableStyleId>{5C22544A-7EE6-4342-B048-85BDC9FD1C3A}</a:tableStyleId>
              </a:tblPr>
              <a:tblGrid>
                <a:gridCol w="4591050">
                  <a:extLst>
                    <a:ext uri="{9D8B030D-6E8A-4147-A177-3AD203B41FA5}">
                      <a16:colId xmlns:a16="http://schemas.microsoft.com/office/drawing/2014/main" val="1207969640"/>
                    </a:ext>
                  </a:extLst>
                </a:gridCol>
                <a:gridCol w="6960786">
                  <a:extLst>
                    <a:ext uri="{9D8B030D-6E8A-4147-A177-3AD203B41FA5}">
                      <a16:colId xmlns:a16="http://schemas.microsoft.com/office/drawing/2014/main" val="1836213808"/>
                    </a:ext>
                  </a:extLst>
                </a:gridCol>
              </a:tblGrid>
              <a:tr h="647700">
                <a:tc>
                  <a:txBody>
                    <a:bodyPr/>
                    <a:lstStyle/>
                    <a:p>
                      <a:r>
                        <a:rPr lang="en-US" sz="2000" dirty="0"/>
                        <a:t>Concern</a:t>
                      </a:r>
                    </a:p>
                  </a:txBody>
                  <a:tcPr anchor="ctr"/>
                </a:tc>
                <a:tc>
                  <a:txBody>
                    <a:bodyPr/>
                    <a:lstStyle/>
                    <a:p>
                      <a:r>
                        <a:rPr lang="en-US" sz="2000" dirty="0"/>
                        <a:t>Response</a:t>
                      </a:r>
                    </a:p>
                  </a:txBody>
                  <a:tcPr anchor="ctr"/>
                </a:tc>
                <a:extLst>
                  <a:ext uri="{0D108BD9-81ED-4DB2-BD59-A6C34878D82A}">
                    <a16:rowId xmlns:a16="http://schemas.microsoft.com/office/drawing/2014/main" val="516633276"/>
                  </a:ext>
                </a:extLst>
              </a:tr>
              <a:tr h="530653">
                <a:tc>
                  <a:txBody>
                    <a:bodyPr/>
                    <a:lstStyle/>
                    <a:p>
                      <a:r>
                        <a:rPr lang="en-US" sz="2000" dirty="0"/>
                        <a:t>Distribution grid upgrades are expensive</a:t>
                      </a:r>
                    </a:p>
                  </a:txBody>
                  <a:tcPr anchor="ctr"/>
                </a:tc>
                <a:tc>
                  <a:txBody>
                    <a:bodyPr/>
                    <a:lstStyle/>
                    <a:p>
                      <a:r>
                        <a:rPr lang="en-US" sz="2000" b="1" dirty="0"/>
                        <a:t>Sometimes true</a:t>
                      </a:r>
                      <a:r>
                        <a:rPr lang="en-US" sz="2000" dirty="0"/>
                        <a:t>. Costs are offset by savings of all-electric construction.</a:t>
                      </a:r>
                    </a:p>
                  </a:txBody>
                  <a:tcPr anchor="ctr"/>
                </a:tc>
                <a:extLst>
                  <a:ext uri="{0D108BD9-81ED-4DB2-BD59-A6C34878D82A}">
                    <a16:rowId xmlns:a16="http://schemas.microsoft.com/office/drawing/2014/main" val="1162124880"/>
                  </a:ext>
                </a:extLst>
              </a:tr>
              <a:tr h="643778">
                <a:tc>
                  <a:txBody>
                    <a:bodyPr/>
                    <a:lstStyle/>
                    <a:p>
                      <a:r>
                        <a:rPr lang="en-US" sz="2000" dirty="0"/>
                        <a:t>Resilience, power-shutoffs</a:t>
                      </a:r>
                    </a:p>
                  </a:txBody>
                  <a:tcPr anchor="ctr"/>
                </a:tc>
                <a:tc>
                  <a:txBody>
                    <a:bodyPr/>
                    <a:lstStyle/>
                    <a:p>
                      <a:r>
                        <a:rPr lang="en-US" sz="2000" b="1" dirty="0"/>
                        <a:t>Real problem, but gas does not help</a:t>
                      </a:r>
                      <a:r>
                        <a:rPr lang="en-US" sz="2000" dirty="0"/>
                        <a:t>. Gas appliance ignition is electric. In emergencies gas is also shut-off. State policy for grid hardening is key.</a:t>
                      </a:r>
                    </a:p>
                  </a:txBody>
                  <a:tcPr anchor="ctr"/>
                </a:tc>
                <a:extLst>
                  <a:ext uri="{0D108BD9-81ED-4DB2-BD59-A6C34878D82A}">
                    <a16:rowId xmlns:a16="http://schemas.microsoft.com/office/drawing/2014/main" val="46586938"/>
                  </a:ext>
                </a:extLst>
              </a:tr>
              <a:tr h="643778">
                <a:tc>
                  <a:txBody>
                    <a:bodyPr/>
                    <a:lstStyle/>
                    <a:p>
                      <a:r>
                        <a:rPr lang="en-US" sz="2000" dirty="0"/>
                        <a:t>Uniformity</a:t>
                      </a:r>
                    </a:p>
                  </a:txBody>
                  <a:tcPr anchor="ctr"/>
                </a:tc>
                <a:tc>
                  <a:txBody>
                    <a:bodyPr/>
                    <a:lstStyle/>
                    <a:p>
                      <a:r>
                        <a:rPr lang="en-US" sz="2000" b="1" dirty="0"/>
                        <a:t>Fair Concern, but all-electric is simpler &amp; not adopting ensures future risk</a:t>
                      </a:r>
                      <a:r>
                        <a:rPr lang="en-US" sz="2000" dirty="0"/>
                        <a:t>. PCE and regional partners are encouraging consistency. All-electric is simple and inaction </a:t>
                      </a:r>
                      <a:r>
                        <a:rPr lang="en-US" sz="2000" u="sng" dirty="0"/>
                        <a:t>locks in </a:t>
                      </a:r>
                      <a:r>
                        <a:rPr lang="en-US" sz="2000" dirty="0"/>
                        <a:t>future cost (retrofits, rates) and risk (fire).</a:t>
                      </a:r>
                    </a:p>
                  </a:txBody>
                  <a:tcPr anchor="ctr"/>
                </a:tc>
                <a:extLst>
                  <a:ext uri="{0D108BD9-81ED-4DB2-BD59-A6C34878D82A}">
                    <a16:rowId xmlns:a16="http://schemas.microsoft.com/office/drawing/2014/main" val="758439456"/>
                  </a:ext>
                </a:extLst>
              </a:tr>
              <a:tr h="643778">
                <a:tc>
                  <a:txBody>
                    <a:bodyPr/>
                    <a:lstStyle/>
                    <a:p>
                      <a:r>
                        <a:rPr lang="en-US" sz="2000" b="0" i="0" dirty="0">
                          <a:effectLst/>
                          <a:latin typeface="Arial" panose="020B0604020202020204" pitchFamily="34" charset="0"/>
                        </a:rPr>
                        <a:t>In multifamily, central heat pump water heating requires more design expertise and space than gas boilers.</a:t>
                      </a:r>
                      <a:endParaRPr lang="en-US" sz="2000" dirty="0"/>
                    </a:p>
                  </a:txBody>
                  <a:tcPr anchor="ctr"/>
                </a:tc>
                <a:tc>
                  <a:txBody>
                    <a:bodyPr/>
                    <a:lstStyle/>
                    <a:p>
                      <a:r>
                        <a:rPr lang="en-US" sz="2000" b="1" i="0" dirty="0">
                          <a:effectLst/>
                          <a:latin typeface="Arial" panose="020B0604020202020204" pitchFamily="34" charset="0"/>
                        </a:rPr>
                        <a:t>True, training needed.</a:t>
                      </a:r>
                      <a:r>
                        <a:rPr lang="en-US" sz="2000" b="0" i="0" dirty="0">
                          <a:effectLst/>
                          <a:latin typeface="Arial" panose="020B0604020202020204" pitchFamily="34" charset="0"/>
                        </a:rPr>
                        <a:t> There are scores of working systems, but best practice guidance is available. </a:t>
                      </a:r>
                      <a:endParaRPr lang="en-US" sz="2000" dirty="0"/>
                    </a:p>
                  </a:txBody>
                  <a:tcPr anchor="ctr"/>
                </a:tc>
                <a:extLst>
                  <a:ext uri="{0D108BD9-81ED-4DB2-BD59-A6C34878D82A}">
                    <a16:rowId xmlns:a16="http://schemas.microsoft.com/office/drawing/2014/main" val="3324680960"/>
                  </a:ext>
                </a:extLst>
              </a:tr>
            </a:tbl>
          </a:graphicData>
        </a:graphic>
      </p:graphicFrame>
    </p:spTree>
    <p:extLst>
      <p:ext uri="{BB962C8B-B14F-4D97-AF65-F5344CB8AC3E}">
        <p14:creationId xmlns:p14="http://schemas.microsoft.com/office/powerpoint/2010/main" val="4249472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E9A7EC0-06A2-4FC8-B060-9A2335CB7CB8}"/>
              </a:ext>
            </a:extLst>
          </p:cNvPr>
          <p:cNvGraphicFramePr>
            <a:graphicFrameLocks noGrp="1"/>
          </p:cNvGraphicFramePr>
          <p:nvPr>
            <p:extLst>
              <p:ext uri="{D42A27DB-BD31-4B8C-83A1-F6EECF244321}">
                <p14:modId xmlns:p14="http://schemas.microsoft.com/office/powerpoint/2010/main" val="1993560623"/>
              </p:ext>
            </p:extLst>
          </p:nvPr>
        </p:nvGraphicFramePr>
        <p:xfrm>
          <a:off x="203526" y="1556864"/>
          <a:ext cx="11656618" cy="3485308"/>
        </p:xfrm>
        <a:graphic>
          <a:graphicData uri="http://schemas.openxmlformats.org/drawingml/2006/table">
            <a:tbl>
              <a:tblPr firstRow="1" bandRow="1">
                <a:tableStyleId>{5C22544A-7EE6-4342-B048-85BDC9FD1C3A}</a:tableStyleId>
              </a:tblPr>
              <a:tblGrid>
                <a:gridCol w="3203376">
                  <a:extLst>
                    <a:ext uri="{9D8B030D-6E8A-4147-A177-3AD203B41FA5}">
                      <a16:colId xmlns:a16="http://schemas.microsoft.com/office/drawing/2014/main" val="1207969640"/>
                    </a:ext>
                  </a:extLst>
                </a:gridCol>
                <a:gridCol w="8453242">
                  <a:extLst>
                    <a:ext uri="{9D8B030D-6E8A-4147-A177-3AD203B41FA5}">
                      <a16:colId xmlns:a16="http://schemas.microsoft.com/office/drawing/2014/main" val="1836213808"/>
                    </a:ext>
                  </a:extLst>
                </a:gridCol>
              </a:tblGrid>
              <a:tr h="638175">
                <a:tc>
                  <a:txBody>
                    <a:bodyPr/>
                    <a:lstStyle/>
                    <a:p>
                      <a:pPr algn="l"/>
                      <a:r>
                        <a:rPr lang="en-US" dirty="0"/>
                        <a:t>Concern</a:t>
                      </a:r>
                    </a:p>
                  </a:txBody>
                  <a:tcPr anchor="ctr"/>
                </a:tc>
                <a:tc>
                  <a:txBody>
                    <a:bodyPr/>
                    <a:lstStyle/>
                    <a:p>
                      <a:pPr algn="l"/>
                      <a:r>
                        <a:rPr lang="en-US" dirty="0"/>
                        <a:t>Response</a:t>
                      </a:r>
                    </a:p>
                  </a:txBody>
                  <a:tcPr anchor="ctr"/>
                </a:tc>
                <a:extLst>
                  <a:ext uri="{0D108BD9-81ED-4DB2-BD59-A6C34878D82A}">
                    <a16:rowId xmlns:a16="http://schemas.microsoft.com/office/drawing/2014/main" val="516633276"/>
                  </a:ext>
                </a:extLst>
              </a:tr>
              <a:tr h="912112">
                <a:tc>
                  <a:txBody>
                    <a:bodyPr/>
                    <a:lstStyle/>
                    <a:p>
                      <a:r>
                        <a:rPr lang="en-US" sz="2000" dirty="0"/>
                        <a:t>All-Electric heating uses too much energy or can’t work in our cool climate</a:t>
                      </a:r>
                    </a:p>
                  </a:txBody>
                  <a:tcPr anchor="ctr"/>
                </a:tc>
                <a:tc>
                  <a:txBody>
                    <a:bodyPr/>
                    <a:lstStyle/>
                    <a:p>
                      <a:r>
                        <a:rPr lang="en-US" sz="2000" b="1" dirty="0"/>
                        <a:t>False. All-electric heat pumps are highly efficient and effective </a:t>
                      </a:r>
                      <a:r>
                        <a:rPr lang="en-US" sz="2000" b="0" dirty="0"/>
                        <a:t>in weather far colder than ours. DOE studies show heat pump space heaters as highly efficient at as little as 5 degrees Fahrenheit.</a:t>
                      </a:r>
                    </a:p>
                  </a:txBody>
                  <a:tcPr anchor="ctr"/>
                </a:tc>
                <a:extLst>
                  <a:ext uri="{0D108BD9-81ED-4DB2-BD59-A6C34878D82A}">
                    <a16:rowId xmlns:a16="http://schemas.microsoft.com/office/drawing/2014/main" val="2891484091"/>
                  </a:ext>
                </a:extLst>
              </a:tr>
              <a:tr h="530653">
                <a:tc>
                  <a:txBody>
                    <a:bodyPr/>
                    <a:lstStyle/>
                    <a:p>
                      <a:r>
                        <a:rPr lang="en-US" sz="2000" dirty="0"/>
                        <a:t>Energy is not clean</a:t>
                      </a:r>
                    </a:p>
                  </a:txBody>
                  <a:tcPr anchor="ctr"/>
                </a:tc>
                <a:tc>
                  <a:txBody>
                    <a:bodyPr/>
                    <a:lstStyle/>
                    <a:p>
                      <a:r>
                        <a:rPr lang="en-US" sz="2000" b="1" dirty="0"/>
                        <a:t>False</a:t>
                      </a:r>
                      <a:r>
                        <a:rPr lang="en-US" sz="2000" dirty="0"/>
                        <a:t>. PCE base service is 100% GHG free today</a:t>
                      </a:r>
                    </a:p>
                  </a:txBody>
                  <a:tcPr anchor="ctr"/>
                </a:tc>
                <a:extLst>
                  <a:ext uri="{0D108BD9-81ED-4DB2-BD59-A6C34878D82A}">
                    <a16:rowId xmlns:a16="http://schemas.microsoft.com/office/drawing/2014/main" val="1162124880"/>
                  </a:ext>
                </a:extLst>
              </a:tr>
              <a:tr h="643778">
                <a:tc>
                  <a:txBody>
                    <a:bodyPr/>
                    <a:lstStyle/>
                    <a:p>
                      <a:r>
                        <a:rPr lang="en-US" sz="2000" dirty="0"/>
                        <a:t>Equipment is not available</a:t>
                      </a:r>
                    </a:p>
                  </a:txBody>
                  <a:tcPr anchor="ctr"/>
                </a:tc>
                <a:tc>
                  <a:txBody>
                    <a:bodyPr/>
                    <a:lstStyle/>
                    <a:p>
                      <a:r>
                        <a:rPr lang="en-US" sz="2000" b="1" dirty="0"/>
                        <a:t>Mostly false</a:t>
                      </a:r>
                      <a:r>
                        <a:rPr lang="en-US" sz="2000" dirty="0"/>
                        <a:t>. Some scenarios for high-volume or steam applications are more challenging to address. Heat pumps and induction stoves have a long-established history, are widely adopted in other states, but market awareness needs to grow. PCE is addressing training needs.</a:t>
                      </a:r>
                    </a:p>
                  </a:txBody>
                  <a:tcPr anchor="ctr"/>
                </a:tc>
                <a:extLst>
                  <a:ext uri="{0D108BD9-81ED-4DB2-BD59-A6C34878D82A}">
                    <a16:rowId xmlns:a16="http://schemas.microsoft.com/office/drawing/2014/main" val="1016130891"/>
                  </a:ext>
                </a:extLst>
              </a:tr>
            </a:tbl>
          </a:graphicData>
        </a:graphic>
      </p:graphicFrame>
      <p:sp>
        <p:nvSpPr>
          <p:cNvPr id="7" name="Title 1">
            <a:extLst>
              <a:ext uri="{FF2B5EF4-FFF2-40B4-BE49-F238E27FC236}">
                <a16:creationId xmlns:a16="http://schemas.microsoft.com/office/drawing/2014/main" id="{9EF7D41E-2173-4DEA-B64C-207C97420DF7}"/>
              </a:ext>
            </a:extLst>
          </p:cNvPr>
          <p:cNvSpPr txBox="1">
            <a:spLocks/>
          </p:cNvSpPr>
          <p:nvPr/>
        </p:nvSpPr>
        <p:spPr>
          <a:xfrm>
            <a:off x="77974" y="197542"/>
            <a:ext cx="11812027" cy="486574"/>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800" b="0" kern="1200">
                <a:solidFill>
                  <a:srgbClr val="003E6B"/>
                </a:solidFill>
                <a:latin typeface="+mj-lt"/>
                <a:ea typeface="+mj-ea"/>
                <a:cs typeface="+mj-cs"/>
              </a:defRPr>
            </a:lvl1pPr>
          </a:lstStyle>
          <a:p>
            <a:r>
              <a:rPr lang="en-US" sz="3200" dirty="0">
                <a:solidFill>
                  <a:schemeClr val="bg1"/>
                </a:solidFill>
                <a:latin typeface="Arial"/>
                <a:cs typeface="Arial"/>
              </a:rPr>
              <a:t>Common Concerns (2 of 2)</a:t>
            </a:r>
            <a:endParaRPr lang="en-US" sz="3200" dirty="0">
              <a:solidFill>
                <a:schemeClr val="bg1"/>
              </a:solidFill>
              <a:latin typeface="Arial"/>
              <a:ea typeface="Source Sans Pro"/>
              <a:cs typeface="Arial"/>
            </a:endParaRPr>
          </a:p>
        </p:txBody>
      </p:sp>
    </p:spTree>
    <p:extLst>
      <p:ext uri="{BB962C8B-B14F-4D97-AF65-F5344CB8AC3E}">
        <p14:creationId xmlns:p14="http://schemas.microsoft.com/office/powerpoint/2010/main" val="334787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22D5-A770-4D4F-9C5D-711F772BC386}"/>
              </a:ext>
            </a:extLst>
          </p:cNvPr>
          <p:cNvSpPr>
            <a:spLocks noGrp="1"/>
          </p:cNvSpPr>
          <p:nvPr>
            <p:ph type="ctrTitle"/>
          </p:nvPr>
        </p:nvSpPr>
        <p:spPr>
          <a:xfrm>
            <a:off x="192274" y="483292"/>
            <a:ext cx="11812027" cy="1115224"/>
          </a:xfrm>
        </p:spPr>
        <p:txBody>
          <a:bodyPr>
            <a:normAutofit/>
          </a:bodyPr>
          <a:lstStyle/>
          <a:p>
            <a:r>
              <a:rPr lang="en-GB" sz="3200" b="1" dirty="0">
                <a:latin typeface="Arial"/>
                <a:cs typeface="Arial"/>
              </a:rPr>
              <a:t>Will Electrification Reduce Resilience?</a:t>
            </a:r>
          </a:p>
        </p:txBody>
      </p:sp>
      <p:pic>
        <p:nvPicPr>
          <p:cNvPr id="5" name="Picture 2" descr="Image result for lg inverter condensing unit">
            <a:extLst>
              <a:ext uri="{FF2B5EF4-FFF2-40B4-BE49-F238E27FC236}">
                <a16:creationId xmlns:a16="http://schemas.microsoft.com/office/drawing/2014/main" id="{4269C483-1216-42C5-ADCB-E8B2BA5FF87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7053" y="3068627"/>
            <a:ext cx="1978810" cy="1410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heem Performance Platinum 65 gal. 10-Year Hybrid High Efficiency Smart Tank Electric Water Heater">
            <a:extLst>
              <a:ext uri="{FF2B5EF4-FFF2-40B4-BE49-F238E27FC236}">
                <a16:creationId xmlns:a16="http://schemas.microsoft.com/office/drawing/2014/main" id="{ABE46512-0292-49FB-86D3-86BD06022E8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987" y="2981705"/>
            <a:ext cx="1728192" cy="17281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44E4E5-801E-40F9-9A01-B44D7C236F57}"/>
              </a:ext>
            </a:extLst>
          </p:cNvPr>
          <p:cNvSpPr txBox="1"/>
          <p:nvPr/>
        </p:nvSpPr>
        <p:spPr>
          <a:xfrm>
            <a:off x="3722275" y="2087260"/>
            <a:ext cx="2373726" cy="794192"/>
          </a:xfrm>
          <a:prstGeom prst="rect">
            <a:avLst/>
          </a:prstGeom>
          <a:noFill/>
        </p:spPr>
        <p:txBody>
          <a:bodyPr wrap="square" lIns="0" tIns="0" rIns="0" bIns="0" rtlCol="0">
            <a:spAutoFit/>
          </a:bodyPr>
          <a:lstStyle/>
          <a:p>
            <a:pPr marL="0" marR="0" lvl="0" indent="0" algn="ctr" defTabSz="914400" rtl="0" eaLnBrk="1" fontAlgn="auto" latinLnBrk="0" hangingPunct="1">
              <a:lnSpc>
                <a:spcPct val="113000"/>
              </a:lnSpc>
              <a:spcBef>
                <a:spcPts val="30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Verdana" panose="020B0604030504040204" pitchFamily="34" charset="0"/>
                <a:ea typeface="Verdana" panose="020B0604030504040204" pitchFamily="34" charset="0"/>
                <a:cs typeface="Verdana" panose="020B0604030504040204" pitchFamily="34" charset="0"/>
              </a:rPr>
              <a:t>Heat Pump Water Heating</a:t>
            </a:r>
          </a:p>
        </p:txBody>
      </p:sp>
      <p:sp>
        <p:nvSpPr>
          <p:cNvPr id="8" name="TextBox 7">
            <a:extLst>
              <a:ext uri="{FF2B5EF4-FFF2-40B4-BE49-F238E27FC236}">
                <a16:creationId xmlns:a16="http://schemas.microsoft.com/office/drawing/2014/main" id="{8AA6C597-1259-4D1B-AACE-43E3B24986D3}"/>
              </a:ext>
            </a:extLst>
          </p:cNvPr>
          <p:cNvSpPr txBox="1"/>
          <p:nvPr/>
        </p:nvSpPr>
        <p:spPr>
          <a:xfrm>
            <a:off x="568743" y="2087260"/>
            <a:ext cx="2231380" cy="794192"/>
          </a:xfrm>
          <a:prstGeom prst="rect">
            <a:avLst/>
          </a:prstGeom>
          <a:noFill/>
        </p:spPr>
        <p:txBody>
          <a:bodyPr wrap="none" lIns="0" tIns="0" rIns="0" bIns="0" rtlCol="0">
            <a:spAutoFit/>
          </a:bodyPr>
          <a:lstStyle/>
          <a:p>
            <a:pPr marL="0" marR="0" lvl="0" indent="0" algn="ctr" defTabSz="914400" rtl="0" eaLnBrk="1" fontAlgn="auto" latinLnBrk="0" hangingPunct="1">
              <a:lnSpc>
                <a:spcPct val="113000"/>
              </a:lnSpc>
              <a:spcBef>
                <a:spcPts val="300"/>
              </a:spcBef>
              <a:spcAft>
                <a:spcPts val="0"/>
              </a:spcAft>
              <a:buClrTx/>
              <a:buSzTx/>
              <a:buFontTx/>
              <a:buNone/>
              <a:tabLst/>
              <a:defRPr/>
            </a:pPr>
            <a:r>
              <a:rPr kumimoji="0" lang="en-GB" sz="2400" b="0" i="0" u="none" strike="noStrike" kern="1200" cap="none" spc="0" normalizeH="0" baseline="0" noProof="0" dirty="0">
                <a:ln>
                  <a:noFill/>
                </a:ln>
                <a:solidFill>
                  <a:srgbClr val="C4262E"/>
                </a:solidFill>
                <a:effectLst/>
                <a:uLnTx/>
                <a:uFillTx/>
                <a:latin typeface="Verdana" panose="020B0604030504040204" pitchFamily="34" charset="0"/>
                <a:ea typeface="Verdana" panose="020B0604030504040204" pitchFamily="34" charset="0"/>
                <a:cs typeface="Verdana" panose="020B0604030504040204" pitchFamily="34" charset="0"/>
              </a:rPr>
              <a:t>Heat Pump </a:t>
            </a:r>
            <a:br>
              <a:rPr kumimoji="0" lang="en-GB" sz="2400" b="0" i="0" u="none" strike="noStrike" kern="1200" cap="none" spc="0" normalizeH="0" baseline="0" noProof="0" dirty="0">
                <a:ln>
                  <a:noFill/>
                </a:ln>
                <a:solidFill>
                  <a:srgbClr val="C4262E"/>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2400" b="0" i="0" u="none" strike="noStrike" kern="1200" cap="none" spc="0" normalizeH="0" baseline="0" noProof="0" dirty="0">
                <a:ln>
                  <a:noFill/>
                </a:ln>
                <a:solidFill>
                  <a:srgbClr val="C4262E"/>
                </a:solidFill>
                <a:effectLst/>
                <a:uLnTx/>
                <a:uFillTx/>
                <a:latin typeface="Verdana" panose="020B0604030504040204" pitchFamily="34" charset="0"/>
                <a:ea typeface="Verdana" panose="020B0604030504040204" pitchFamily="34" charset="0"/>
                <a:cs typeface="Verdana" panose="020B0604030504040204" pitchFamily="34" charset="0"/>
              </a:rPr>
              <a:t>Space Heating</a:t>
            </a:r>
          </a:p>
        </p:txBody>
      </p:sp>
      <p:sp>
        <p:nvSpPr>
          <p:cNvPr id="9" name="TextBox 8">
            <a:extLst>
              <a:ext uri="{FF2B5EF4-FFF2-40B4-BE49-F238E27FC236}">
                <a16:creationId xmlns:a16="http://schemas.microsoft.com/office/drawing/2014/main" id="{D6D18106-2AC3-4ED0-AD80-C8CA0C9526AD}"/>
              </a:ext>
            </a:extLst>
          </p:cNvPr>
          <p:cNvSpPr txBox="1"/>
          <p:nvPr/>
        </p:nvSpPr>
        <p:spPr>
          <a:xfrm>
            <a:off x="7102883" y="2087260"/>
            <a:ext cx="1527862" cy="794192"/>
          </a:xfrm>
          <a:prstGeom prst="rect">
            <a:avLst/>
          </a:prstGeom>
          <a:noFill/>
        </p:spPr>
        <p:txBody>
          <a:bodyPr wrap="square" lIns="0" tIns="0" rIns="0" bIns="0" rtlCol="0">
            <a:spAutoFit/>
          </a:bodyPr>
          <a:lstStyle/>
          <a:p>
            <a:pPr marL="0" marR="0" lvl="0" indent="0" algn="ctr" defTabSz="914400" rtl="0" eaLnBrk="1" fontAlgn="auto" latinLnBrk="0" hangingPunct="1">
              <a:lnSpc>
                <a:spcPct val="113000"/>
              </a:lnSpc>
              <a:spcBef>
                <a:spcPts val="300"/>
              </a:spcBef>
              <a:spcAft>
                <a:spcPts val="0"/>
              </a:spcAft>
              <a:buClrTx/>
              <a:buSzTx/>
              <a:buFontTx/>
              <a:buNone/>
              <a:tabLst/>
              <a:defRPr/>
            </a:pPr>
            <a:r>
              <a:rPr kumimoji="0" lang="en-GB" sz="24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Verdana" panose="020B0604030504040204" pitchFamily="34" charset="0"/>
              </a:rPr>
              <a:t>Induction Cooking</a:t>
            </a:r>
          </a:p>
        </p:txBody>
      </p:sp>
      <p:pic>
        <p:nvPicPr>
          <p:cNvPr id="10" name="Picture 9" descr="Image result for induction cooktop">
            <a:extLst>
              <a:ext uri="{FF2B5EF4-FFF2-40B4-BE49-F238E27FC236}">
                <a16:creationId xmlns:a16="http://schemas.microsoft.com/office/drawing/2014/main" id="{D8104CA1-35D7-48E7-9CBB-DEE06B940F9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3575" y="3068628"/>
            <a:ext cx="2349924" cy="15636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roduct Image 1">
            <a:extLst>
              <a:ext uri="{FF2B5EF4-FFF2-40B4-BE49-F238E27FC236}">
                <a16:creationId xmlns:a16="http://schemas.microsoft.com/office/drawing/2014/main" id="{B9C7D5E6-0917-48CD-87AF-99CA20C966E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27679" y="3068627"/>
            <a:ext cx="1563605" cy="15636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5198896-8235-46AA-8CAC-76BBBDB9C4D9}"/>
              </a:ext>
            </a:extLst>
          </p:cNvPr>
          <p:cNvSpPr txBox="1"/>
          <p:nvPr/>
        </p:nvSpPr>
        <p:spPr>
          <a:xfrm>
            <a:off x="9507317" y="2106494"/>
            <a:ext cx="2349924" cy="794192"/>
          </a:xfrm>
          <a:prstGeom prst="rect">
            <a:avLst/>
          </a:prstGeom>
          <a:noFill/>
        </p:spPr>
        <p:txBody>
          <a:bodyPr wrap="square" lIns="0" tIns="0" rIns="0" bIns="0" rtlCol="0">
            <a:spAutoFit/>
          </a:bodyPr>
          <a:lstStyle/>
          <a:p>
            <a:pPr marL="0" marR="0" lvl="0" indent="0" algn="ctr" defTabSz="914400" rtl="0" eaLnBrk="1" fontAlgn="auto" latinLnBrk="0" hangingPunct="1">
              <a:lnSpc>
                <a:spcPct val="113000"/>
              </a:lnSpc>
              <a:spcBef>
                <a:spcPts val="300"/>
              </a:spcBef>
              <a:spcAft>
                <a:spcPts val="0"/>
              </a:spcAft>
              <a:buClrTx/>
              <a:buSzTx/>
              <a:buFontTx/>
              <a:buNone/>
              <a:tabLst/>
              <a:defRPr/>
            </a:pPr>
            <a:r>
              <a:rPr kumimoji="0" lang="en-GB" sz="2400" b="0" i="0" u="none" strike="noStrike" kern="1200" cap="none" spc="0" normalizeH="0" baseline="0" noProof="0" dirty="0">
                <a:ln>
                  <a:noFill/>
                </a:ln>
                <a:solidFill>
                  <a:srgbClr val="5B9BD5"/>
                </a:solidFill>
                <a:effectLst/>
                <a:uLnTx/>
                <a:uFillTx/>
                <a:latin typeface="Verdana" panose="020B0604030504040204" pitchFamily="34" charset="0"/>
                <a:ea typeface="Verdana" panose="020B0604030504040204" pitchFamily="34" charset="0"/>
                <a:cs typeface="Verdana" panose="020B0604030504040204" pitchFamily="34" charset="0"/>
              </a:rPr>
              <a:t>Electric Clothes Drying</a:t>
            </a:r>
          </a:p>
        </p:txBody>
      </p:sp>
      <p:pic>
        <p:nvPicPr>
          <p:cNvPr id="13" name="Picture 2" descr="Image result for reversing valve">
            <a:extLst>
              <a:ext uri="{FF2B5EF4-FFF2-40B4-BE49-F238E27FC236}">
                <a16:creationId xmlns:a16="http://schemas.microsoft.com/office/drawing/2014/main" id="{73F1CD5F-D30D-402F-A59C-F528DA10C76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30210" y="4028781"/>
            <a:ext cx="1539827" cy="11976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4BF7B8B-299E-4546-878E-708B9C291035}"/>
              </a:ext>
            </a:extLst>
          </p:cNvPr>
          <p:cNvSpPr txBox="1"/>
          <p:nvPr/>
        </p:nvSpPr>
        <p:spPr>
          <a:xfrm>
            <a:off x="387053" y="5263028"/>
            <a:ext cx="2875325"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Gas furnaces require electric fans, but fireplaces still work.</a:t>
            </a:r>
          </a:p>
        </p:txBody>
      </p:sp>
      <p:sp>
        <p:nvSpPr>
          <p:cNvPr id="15" name="TextBox 14">
            <a:extLst>
              <a:ext uri="{FF2B5EF4-FFF2-40B4-BE49-F238E27FC236}">
                <a16:creationId xmlns:a16="http://schemas.microsoft.com/office/drawing/2014/main" id="{5648CF4B-B9CE-40B3-990E-1C251D9B1483}"/>
              </a:ext>
            </a:extLst>
          </p:cNvPr>
          <p:cNvSpPr txBox="1"/>
          <p:nvPr/>
        </p:nvSpPr>
        <p:spPr>
          <a:xfrm>
            <a:off x="3767006" y="5224928"/>
            <a:ext cx="2489553"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D7D31"/>
                </a:solidFill>
                <a:effectLst/>
                <a:uLnTx/>
                <a:uFillTx/>
                <a:latin typeface="Calibri" panose="020F0502020204030204"/>
                <a:ea typeface="+mn-ea"/>
                <a:cs typeface="+mn-cs"/>
              </a:rPr>
              <a:t>Gas water heaters require electronic ignition or pumps</a:t>
            </a:r>
          </a:p>
        </p:txBody>
      </p:sp>
      <p:sp>
        <p:nvSpPr>
          <p:cNvPr id="16" name="TextBox 15">
            <a:extLst>
              <a:ext uri="{FF2B5EF4-FFF2-40B4-BE49-F238E27FC236}">
                <a16:creationId xmlns:a16="http://schemas.microsoft.com/office/drawing/2014/main" id="{45938BDF-CA39-4B59-9CB5-744FA49E7B05}"/>
              </a:ext>
            </a:extLst>
          </p:cNvPr>
          <p:cNvSpPr txBox="1"/>
          <p:nvPr/>
        </p:nvSpPr>
        <p:spPr>
          <a:xfrm>
            <a:off x="9454797" y="5263028"/>
            <a:ext cx="2415489"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solidFill>
                <a:effectLst/>
                <a:uLnTx/>
                <a:uFillTx/>
                <a:latin typeface="Calibri" panose="020F0502020204030204"/>
                <a:ea typeface="+mn-ea"/>
                <a:cs typeface="+mn-cs"/>
              </a:rPr>
              <a:t>Gas dryers use electric motors to  run tumbler</a:t>
            </a:r>
          </a:p>
        </p:txBody>
      </p:sp>
      <p:sp>
        <p:nvSpPr>
          <p:cNvPr id="17" name="TextBox 16">
            <a:extLst>
              <a:ext uri="{FF2B5EF4-FFF2-40B4-BE49-F238E27FC236}">
                <a16:creationId xmlns:a16="http://schemas.microsoft.com/office/drawing/2014/main" id="{80AF8530-5529-4E90-AF17-73E1420814C1}"/>
              </a:ext>
            </a:extLst>
          </p:cNvPr>
          <p:cNvSpPr txBox="1"/>
          <p:nvPr/>
        </p:nvSpPr>
        <p:spPr>
          <a:xfrm>
            <a:off x="6554905" y="5263028"/>
            <a:ext cx="2489553"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7030A0"/>
                </a:solidFill>
                <a:latin typeface="Calibri" panose="020F0502020204030204"/>
              </a:rPr>
              <a:t>Gas stoves </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will work without electricity, but </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hlinkClick r:id="rId8"/>
              </a:rPr>
              <a:t>it’s unsafe</a:t>
            </a:r>
            <a:endPar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784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39B0-FBBD-447F-8445-340AAACFFD7A}"/>
              </a:ext>
            </a:extLst>
          </p:cNvPr>
          <p:cNvSpPr>
            <a:spLocks noGrp="1"/>
          </p:cNvSpPr>
          <p:nvPr>
            <p:ph type="ctrTitle"/>
          </p:nvPr>
        </p:nvSpPr>
        <p:spPr>
          <a:xfrm>
            <a:off x="182749" y="1197667"/>
            <a:ext cx="11812027" cy="600874"/>
          </a:xfrm>
        </p:spPr>
        <p:txBody>
          <a:bodyPr>
            <a:normAutofit fontScale="90000"/>
          </a:bodyPr>
          <a:lstStyle/>
          <a:p>
            <a:r>
              <a:rPr lang="en-GB" sz="4000" b="1" dirty="0"/>
              <a:t>Can the Grid Handle the Load Increase?</a:t>
            </a:r>
          </a:p>
        </p:txBody>
      </p:sp>
      <p:sp>
        <p:nvSpPr>
          <p:cNvPr id="4" name="TextBox 3">
            <a:extLst>
              <a:ext uri="{FF2B5EF4-FFF2-40B4-BE49-F238E27FC236}">
                <a16:creationId xmlns:a16="http://schemas.microsoft.com/office/drawing/2014/main" id="{F10A8A50-8B98-44AA-A051-19264BE641C6}"/>
              </a:ext>
            </a:extLst>
          </p:cNvPr>
          <p:cNvSpPr txBox="1"/>
          <p:nvPr/>
        </p:nvSpPr>
        <p:spPr>
          <a:xfrm>
            <a:off x="238125" y="2057162"/>
            <a:ext cx="11604744" cy="38164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GB" sz="2200" dirty="0">
                <a:latin typeface="Calibri" panose="020F0502020204030204"/>
              </a:rPr>
              <a:t>California Energy Commission’s AB3232 analysis </a:t>
            </a:r>
            <a:r>
              <a:rPr kumimoji="0" lang="en-GB" sz="2200" b="0" i="0" u="none" strike="noStrike" kern="1200" cap="none" spc="0" normalizeH="0" baseline="0" noProof="0" dirty="0">
                <a:ln>
                  <a:noFill/>
                </a:ln>
                <a:effectLst/>
                <a:uLnTx/>
                <a:uFillTx/>
                <a:latin typeface="Calibri" panose="020F0502020204030204"/>
                <a:ea typeface="+mn-ea"/>
                <a:cs typeface="+mn-cs"/>
              </a:rPr>
              <a:t>indicates </a:t>
            </a:r>
            <a:r>
              <a:rPr lang="en-GB" sz="2200" dirty="0">
                <a:latin typeface="Calibri" panose="020F0502020204030204"/>
              </a:rPr>
              <a:t>that </a:t>
            </a:r>
            <a:r>
              <a:rPr lang="en-GB" sz="2200" i="1" dirty="0">
                <a:latin typeface="Calibri" panose="020F0502020204030204"/>
              </a:rPr>
              <a:t>aggressive </a:t>
            </a:r>
            <a:r>
              <a:rPr lang="en-GB" sz="2200" dirty="0">
                <a:latin typeface="Calibri" panose="020F0502020204030204"/>
              </a:rPr>
              <a:t>electrification</a:t>
            </a:r>
            <a:r>
              <a:rPr kumimoji="0" lang="en-GB" sz="2200" b="0" i="0" u="none" strike="noStrike" kern="1200" cap="none" spc="0" normalizeH="0" baseline="0" noProof="0" dirty="0">
                <a:ln>
                  <a:noFill/>
                </a:ln>
                <a:effectLst/>
                <a:uLnTx/>
                <a:uFillTx/>
                <a:latin typeface="Calibri" panose="020F0502020204030204"/>
                <a:ea typeface="+mn-ea"/>
                <a:cs typeface="+mn-cs"/>
              </a:rPr>
              <a:t> will </a:t>
            </a:r>
            <a:r>
              <a:rPr lang="en-GB" sz="2200" dirty="0">
                <a:latin typeface="Calibri" panose="020F0502020204030204"/>
              </a:rPr>
              <a:t>result in </a:t>
            </a:r>
            <a:r>
              <a:rPr lang="en-GB" sz="2200" b="1" dirty="0">
                <a:solidFill>
                  <a:srgbClr val="00B0F0"/>
                </a:solidFill>
                <a:latin typeface="Calibri" panose="020F0502020204030204"/>
              </a:rPr>
              <a:t>20 percent additional</a:t>
            </a:r>
            <a:r>
              <a:rPr kumimoji="0" lang="en-GB" sz="2200" b="1" i="0" u="none" strike="noStrike" kern="1200" cap="none" spc="0" normalizeH="0" baseline="0" noProof="0" dirty="0">
                <a:ln>
                  <a:noFill/>
                </a:ln>
                <a:solidFill>
                  <a:srgbClr val="00B0F0"/>
                </a:solidFill>
                <a:effectLst/>
                <a:uLnTx/>
                <a:uFillTx/>
                <a:latin typeface="Calibri" panose="020F0502020204030204"/>
                <a:ea typeface="+mn-ea"/>
                <a:cs typeface="+mn-cs"/>
              </a:rPr>
              <a:t> </a:t>
            </a:r>
            <a:r>
              <a:rPr lang="en-GB" sz="2200" b="1" dirty="0">
                <a:solidFill>
                  <a:srgbClr val="00B0F0"/>
                </a:solidFill>
                <a:latin typeface="Calibri" panose="020F0502020204030204"/>
              </a:rPr>
              <a:t>summer peak load </a:t>
            </a:r>
            <a:r>
              <a:rPr kumimoji="0" lang="en-GB" sz="2200" b="0" i="0" u="none" strike="noStrike" kern="1200" cap="none" spc="0" normalizeH="0" baseline="0" noProof="0" dirty="0">
                <a:ln>
                  <a:noFill/>
                </a:ln>
                <a:effectLst/>
                <a:uLnTx/>
                <a:uFillTx/>
                <a:latin typeface="Calibri" panose="020F0502020204030204"/>
                <a:ea typeface="+mn-ea"/>
                <a:cs typeface="+mn-cs"/>
              </a:rPr>
              <a:t>through </a:t>
            </a:r>
            <a:r>
              <a:rPr lang="en-GB" sz="2200" dirty="0">
                <a:latin typeface="Calibri" panose="020F0502020204030204"/>
              </a:rPr>
              <a:t>2030. Winter load expected match summer peak load.*</a:t>
            </a:r>
            <a:endParaRPr lang="en-GB" sz="2200" b="0" i="0" u="none" strike="noStrike" kern="1200" cap="none" spc="0" normalizeH="0" baseline="0" noProof="0" dirty="0">
              <a:ln>
                <a:noFill/>
              </a:ln>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electricity suppliers have a </a:t>
            </a:r>
            <a:r>
              <a:rPr kumimoji="0" lang="en-US" sz="2200" b="1" i="0" u="none" strike="noStrike" kern="1200" cap="none" spc="0" normalizeH="0" baseline="0" noProof="0" dirty="0">
                <a:ln>
                  <a:noFill/>
                </a:ln>
                <a:solidFill>
                  <a:srgbClr val="00B0F0"/>
                </a:solidFill>
                <a:effectLst/>
                <a:uLnTx/>
                <a:uFillTx/>
                <a:latin typeface="Calibri" panose="020F0502020204030204"/>
                <a:ea typeface="+mn-ea"/>
                <a:cs typeface="+mn-cs"/>
              </a:rPr>
              <a:t>service obligation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to meet your needs. “</a:t>
            </a:r>
            <a:r>
              <a:rPr kumimoji="0" lang="en-US" sz="2200" b="1" i="0" u="none" strike="noStrike" kern="1200" cap="none" spc="0" normalizeH="0" baseline="0" noProof="0" dirty="0">
                <a:ln>
                  <a:noFill/>
                </a:ln>
                <a:solidFill>
                  <a:srgbClr val="00B0F0"/>
                </a:solidFill>
                <a:effectLst/>
                <a:uLnTx/>
                <a:uFillTx/>
                <a:latin typeface="Calibri" panose="020F0502020204030204"/>
                <a:ea typeface="+mn-ea"/>
                <a:cs typeface="+mn-cs"/>
              </a:rPr>
              <a:t>PG&amp;E fully expects to meet the needs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that all-electric buildings will require” -Robert S. Kenney, Vice President, PG&amp;E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CEC has noted </a:t>
            </a:r>
            <a:r>
              <a:rPr kumimoji="0" lang="en-US" sz="2200" b="1" i="0" u="none" strike="noStrike" kern="1200" cap="none" spc="0" normalizeH="0" baseline="0" noProof="0" dirty="0">
                <a:ln>
                  <a:noFill/>
                </a:ln>
                <a:solidFill>
                  <a:srgbClr val="00B0F0"/>
                </a:solidFill>
                <a:effectLst/>
                <a:uLnTx/>
                <a:uFillTx/>
                <a:latin typeface="Calibri" panose="020F0502020204030204"/>
                <a:ea typeface="+mn-ea"/>
                <a:cs typeface="+mn-cs"/>
              </a:rPr>
              <a:t>electrification as the lower cost, lower risk approach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to decarbonization</a:t>
            </a:r>
          </a:p>
          <a:p>
            <a:pPr marL="285750" indent="-285750">
              <a:buFont typeface="Arial" panose="020B0604020202020204" pitchFamily="34" charset="0"/>
              <a:buChar char="•"/>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lang="en-US" sz="2200" b="0" i="0" u="none" strike="noStrike" dirty="0">
                <a:solidFill>
                  <a:srgbClr val="000000"/>
                </a:solidFill>
                <a:effectLst/>
                <a:latin typeface="Calibri" panose="020F0502020204030204" pitchFamily="34" charset="0"/>
              </a:rPr>
              <a:t>CA-ISO has performed a 20-year study and has recommended </a:t>
            </a:r>
            <a:r>
              <a:rPr lang="en-US" sz="2200" b="1" i="0" u="none" strike="noStrike" dirty="0">
                <a:solidFill>
                  <a:srgbClr val="00B0F0"/>
                </a:solidFill>
                <a:effectLst/>
                <a:latin typeface="Calibri" panose="020F0502020204030204" pitchFamily="34" charset="0"/>
              </a:rPr>
              <a:t>over $30B in transmission investments</a:t>
            </a:r>
            <a:r>
              <a:rPr lang="en-US" sz="2200" b="0" i="0" u="none" strike="noStrike" dirty="0">
                <a:solidFill>
                  <a:srgbClr val="000000"/>
                </a:solidFill>
                <a:effectLst/>
                <a:latin typeface="Calibri" panose="020F0502020204030204" pitchFamily="34" charset="0"/>
              </a:rPr>
              <a:t> to account for increased renewables and decommissioned gas power plants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6" descr="Text&#10;&#10;Description automatically generated">
            <a:extLst>
              <a:ext uri="{FF2B5EF4-FFF2-40B4-BE49-F238E27FC236}">
                <a16:creationId xmlns:a16="http://schemas.microsoft.com/office/drawing/2014/main" id="{C2CA3496-2F87-4F7F-B95E-D326C08602B2}"/>
              </a:ext>
            </a:extLst>
          </p:cNvPr>
          <p:cNvPicPr>
            <a:picLocks noChangeAspect="1"/>
          </p:cNvPicPr>
          <p:nvPr/>
        </p:nvPicPr>
        <p:blipFill>
          <a:blip r:embed="rId2"/>
          <a:stretch>
            <a:fillRect/>
          </a:stretch>
        </p:blipFill>
        <p:spPr>
          <a:xfrm>
            <a:off x="4630237" y="6178847"/>
            <a:ext cx="7358331" cy="578010"/>
          </a:xfrm>
          <a:prstGeom prst="rect">
            <a:avLst/>
          </a:prstGeom>
        </p:spPr>
      </p:pic>
      <p:sp>
        <p:nvSpPr>
          <p:cNvPr id="7" name="TextBox 6">
            <a:extLst>
              <a:ext uri="{FF2B5EF4-FFF2-40B4-BE49-F238E27FC236}">
                <a16:creationId xmlns:a16="http://schemas.microsoft.com/office/drawing/2014/main" id="{B232A5E9-98B1-4165-8987-7CB5C385DD62}"/>
              </a:ext>
            </a:extLst>
          </p:cNvPr>
          <p:cNvSpPr txBox="1"/>
          <p:nvPr/>
        </p:nvSpPr>
        <p:spPr>
          <a:xfrm>
            <a:off x="453634" y="6127973"/>
            <a:ext cx="3500058" cy="600163"/>
          </a:xfrm>
          <a:prstGeom prst="rect">
            <a:avLst/>
          </a:prstGeom>
          <a:noFill/>
        </p:spPr>
        <p:txBody>
          <a:bodyPr wrap="square">
            <a:spAutoFit/>
          </a:bodyPr>
          <a:lstStyle/>
          <a:p>
            <a:r>
              <a:rPr lang="en-US" sz="1100" b="0" i="1" u="none" strike="noStrike" dirty="0">
                <a:solidFill>
                  <a:srgbClr val="000000"/>
                </a:solidFill>
                <a:effectLst/>
                <a:latin typeface="Arial" panose="020B0604020202020204" pitchFamily="34" charset="0"/>
              </a:rPr>
              <a:t>Sources: 1) </a:t>
            </a:r>
            <a:r>
              <a:rPr lang="en-US" sz="1100" b="0" i="1" u="sng" strike="noStrike" dirty="0">
                <a:solidFill>
                  <a:srgbClr val="0563C1"/>
                </a:solidFill>
                <a:effectLst/>
                <a:latin typeface="Arial" panose="020B0604020202020204" pitchFamily="34" charset="0"/>
                <a:hlinkClick r:id="rId3"/>
              </a:rPr>
              <a:t>AB3232 Decarbonization Assessment 2021</a:t>
            </a:r>
            <a:r>
              <a:rPr lang="en-US" sz="1100" b="0" i="1" u="none" strike="noStrike" dirty="0">
                <a:solidFill>
                  <a:srgbClr val="000000"/>
                </a:solidFill>
                <a:effectLst/>
                <a:latin typeface="Arial" panose="020B0604020202020204" pitchFamily="34" charset="0"/>
              </a:rPr>
              <a:t> 2) </a:t>
            </a:r>
            <a:r>
              <a:rPr lang="en-US" sz="1100" b="0" i="1" u="sng" strike="noStrike" dirty="0">
                <a:solidFill>
                  <a:srgbClr val="0563C1"/>
                </a:solidFill>
                <a:effectLst/>
                <a:latin typeface="Arial" panose="020B0604020202020204" pitchFamily="34" charset="0"/>
                <a:hlinkClick r:id="rId4"/>
              </a:rPr>
              <a:t>CA Energy Commission 2018</a:t>
            </a:r>
            <a:r>
              <a:rPr lang="en-US" sz="1100" b="0" i="1" u="none" strike="noStrike" dirty="0">
                <a:solidFill>
                  <a:srgbClr val="000000"/>
                </a:solidFill>
                <a:effectLst/>
                <a:latin typeface="Arial" panose="020B0604020202020204" pitchFamily="34" charset="0"/>
              </a:rPr>
              <a:t> 3) </a:t>
            </a:r>
            <a:r>
              <a:rPr lang="en-US" sz="1100" b="0" i="1" u="sng" strike="noStrike" dirty="0">
                <a:solidFill>
                  <a:srgbClr val="0563C1"/>
                </a:solidFill>
                <a:effectLst/>
                <a:latin typeface="Arial" panose="020B0604020202020204" pitchFamily="34" charset="0"/>
                <a:hlinkClick r:id="rId5"/>
              </a:rPr>
              <a:t>CA-ISO</a:t>
            </a:r>
            <a:r>
              <a:rPr lang="en-US" sz="1100" b="0" i="1" u="none" strike="noStrike" dirty="0">
                <a:solidFill>
                  <a:srgbClr val="000000"/>
                </a:solidFill>
                <a:effectLst/>
                <a:latin typeface="Arial" panose="020B0604020202020204" pitchFamily="34" charset="0"/>
              </a:rPr>
              <a:t> 4) </a:t>
            </a:r>
            <a:r>
              <a:rPr lang="en-US" sz="1100" b="0" i="1" u="sng" strike="noStrike" dirty="0">
                <a:solidFill>
                  <a:srgbClr val="0563C1"/>
                </a:solidFill>
                <a:effectLst/>
                <a:latin typeface="Arial" panose="020B0604020202020204" pitchFamily="34" charset="0"/>
                <a:hlinkClick r:id="rId6"/>
              </a:rPr>
              <a:t>CPUC 2021 </a:t>
            </a:r>
            <a:endParaRPr lang="en-US" sz="1100" dirty="0"/>
          </a:p>
        </p:txBody>
      </p:sp>
    </p:spTree>
    <p:extLst>
      <p:ext uri="{BB962C8B-B14F-4D97-AF65-F5344CB8AC3E}">
        <p14:creationId xmlns:p14="http://schemas.microsoft.com/office/powerpoint/2010/main" val="876565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F588-010C-4C3C-AD69-C6BEF6AB7CA1}"/>
              </a:ext>
            </a:extLst>
          </p:cNvPr>
          <p:cNvSpPr>
            <a:spLocks noGrp="1"/>
          </p:cNvSpPr>
          <p:nvPr>
            <p:ph type="ctrTitle"/>
          </p:nvPr>
        </p:nvSpPr>
        <p:spPr>
          <a:xfrm>
            <a:off x="182749" y="1197667"/>
            <a:ext cx="11812027" cy="876062"/>
          </a:xfrm>
        </p:spPr>
        <p:txBody>
          <a:bodyPr/>
          <a:lstStyle/>
          <a:p>
            <a:r>
              <a:rPr lang="en-US"/>
              <a:t>2019 Reach Code Initiative - Litigation</a:t>
            </a:r>
          </a:p>
        </p:txBody>
      </p:sp>
      <p:sp>
        <p:nvSpPr>
          <p:cNvPr id="4" name="Text Placeholder 3">
            <a:extLst>
              <a:ext uri="{FF2B5EF4-FFF2-40B4-BE49-F238E27FC236}">
                <a16:creationId xmlns:a16="http://schemas.microsoft.com/office/drawing/2014/main" id="{5D4AF83E-C22D-4033-82BE-9D8111D7FB6E}"/>
              </a:ext>
            </a:extLst>
          </p:cNvPr>
          <p:cNvSpPr>
            <a:spLocks noGrp="1"/>
          </p:cNvSpPr>
          <p:nvPr>
            <p:ph type="body" sz="quarter" idx="11"/>
          </p:nvPr>
        </p:nvSpPr>
        <p:spPr>
          <a:xfrm>
            <a:off x="182563" y="2391508"/>
            <a:ext cx="11812587" cy="3798277"/>
          </a:xfrm>
        </p:spPr>
        <p:txBody>
          <a:bodyPr vert="horz" lIns="91440" tIns="45720" rIns="91440" bIns="45720" rtlCol="0" anchor="t">
            <a:normAutofit/>
          </a:bodyPr>
          <a:lstStyle/>
          <a:p>
            <a:pPr marL="457200" indent="-457200">
              <a:buAutoNum type="arabicPeriod"/>
            </a:pPr>
            <a:r>
              <a:rPr lang="en-US" sz="2000" b="1" dirty="0">
                <a:latin typeface="Arial"/>
                <a:ea typeface="Source Sans Pro"/>
                <a:cs typeface="Arial"/>
              </a:rPr>
              <a:t>Berkeley – Municipal all-electric ordinance</a:t>
            </a:r>
            <a:r>
              <a:rPr lang="en-US" sz="2000" dirty="0">
                <a:latin typeface="Arial"/>
                <a:ea typeface="Source Sans Pro"/>
                <a:cs typeface="Arial"/>
              </a:rPr>
              <a:t>: Federal court </a:t>
            </a:r>
            <a:r>
              <a:rPr lang="en-US" sz="2000" b="1" dirty="0">
                <a:solidFill>
                  <a:schemeClr val="accent6"/>
                </a:solidFill>
                <a:latin typeface="Arial"/>
                <a:ea typeface="Source Sans Pro"/>
                <a:cs typeface="Arial"/>
              </a:rPr>
              <a:t>rejected </a:t>
            </a:r>
            <a:r>
              <a:rPr lang="en-US" sz="2000" dirty="0">
                <a:latin typeface="Arial"/>
                <a:ea typeface="Source Sans Pro"/>
                <a:cs typeface="Arial"/>
              </a:rPr>
              <a:t>the </a:t>
            </a:r>
            <a:r>
              <a:rPr lang="en-US" dirty="0">
                <a:latin typeface="Arial"/>
                <a:ea typeface="Source Sans Pro"/>
                <a:cs typeface="Arial"/>
              </a:rPr>
              <a:t>plaintiff </a:t>
            </a:r>
            <a:r>
              <a:rPr lang="en-US" sz="2000" dirty="0">
                <a:latin typeface="Arial"/>
                <a:ea typeface="Source Sans Pro"/>
                <a:cs typeface="Arial"/>
              </a:rPr>
              <a:t>challenge because the ordinance does not directly regulate either energy use or energy efficiency of covered appliances. Plaintif</a:t>
            </a:r>
            <a:r>
              <a:rPr lang="en-US" dirty="0">
                <a:latin typeface="Arial"/>
                <a:ea typeface="Source Sans Pro"/>
                <a:cs typeface="Arial"/>
              </a:rPr>
              <a:t>f </a:t>
            </a:r>
            <a:r>
              <a:rPr lang="en-US" sz="2000" dirty="0">
                <a:latin typeface="Arial"/>
                <a:ea typeface="Source Sans Pro"/>
                <a:cs typeface="Arial"/>
              </a:rPr>
              <a:t>has appealed.</a:t>
            </a:r>
            <a:endParaRPr lang="en-US" dirty="0">
              <a:latin typeface="Arial"/>
              <a:cs typeface="Arial"/>
            </a:endParaRPr>
          </a:p>
          <a:p>
            <a:pPr marL="457200" indent="-457200">
              <a:buAutoNum type="arabicPeriod"/>
            </a:pPr>
            <a:r>
              <a:rPr lang="en-US" sz="2000" b="1" dirty="0">
                <a:latin typeface="Arial"/>
                <a:ea typeface="Source Sans Pro"/>
                <a:cs typeface="Arial"/>
              </a:rPr>
              <a:t>Windsor – Energy Code </a:t>
            </a:r>
            <a:r>
              <a:rPr lang="en-US" b="1" dirty="0">
                <a:latin typeface="Arial"/>
                <a:ea typeface="Source Sans Pro"/>
                <a:cs typeface="Arial"/>
              </a:rPr>
              <a:t>(Part 6) amendment</a:t>
            </a:r>
            <a:r>
              <a:rPr lang="en-US" sz="2000" dirty="0">
                <a:latin typeface="Arial"/>
                <a:ea typeface="Source Sans Pro"/>
                <a:cs typeface="Arial"/>
              </a:rPr>
              <a:t>: Agency </a:t>
            </a:r>
            <a:r>
              <a:rPr lang="en-US" sz="2000" b="1" dirty="0">
                <a:solidFill>
                  <a:schemeClr val="accent4"/>
                </a:solidFill>
                <a:latin typeface="Arial"/>
                <a:ea typeface="Source Sans Pro"/>
                <a:cs typeface="Arial"/>
              </a:rPr>
              <a:t>repealed</a:t>
            </a:r>
            <a:r>
              <a:rPr lang="en-US" sz="2000" b="1" dirty="0">
                <a:solidFill>
                  <a:srgbClr val="FF0000"/>
                </a:solidFill>
                <a:latin typeface="Arial"/>
                <a:ea typeface="Source Sans Pro"/>
                <a:cs typeface="Arial"/>
              </a:rPr>
              <a:t> </a:t>
            </a:r>
            <a:r>
              <a:rPr lang="en-US" sz="2000" dirty="0">
                <a:latin typeface="Arial"/>
                <a:ea typeface="Source Sans Pro"/>
                <a:cs typeface="Arial"/>
              </a:rPr>
              <a:t>reach code because the Town could not sufficiently fund legal defense of all-electric reach code.</a:t>
            </a:r>
          </a:p>
          <a:p>
            <a:pPr marL="457200" indent="-457200">
              <a:buAutoNum type="arabicPeriod"/>
            </a:pPr>
            <a:r>
              <a:rPr lang="en-US" b="1" dirty="0">
                <a:latin typeface="Arial"/>
                <a:ea typeface="Source Sans Pro"/>
                <a:cs typeface="Arial"/>
              </a:rPr>
              <a:t>Santa</a:t>
            </a:r>
            <a:r>
              <a:rPr lang="en-US" sz="2000" b="1" dirty="0">
                <a:latin typeface="Arial"/>
                <a:ea typeface="Source Sans Pro"/>
                <a:cs typeface="Arial"/>
              </a:rPr>
              <a:t> Rosa – Energy Code </a:t>
            </a:r>
            <a:r>
              <a:rPr lang="en-US" b="1" dirty="0">
                <a:latin typeface="Arial"/>
                <a:ea typeface="Source Sans Pro"/>
                <a:cs typeface="Arial"/>
              </a:rPr>
              <a:t>(Part 6) amendment</a:t>
            </a:r>
            <a:r>
              <a:rPr lang="en-US" sz="2000" dirty="0">
                <a:latin typeface="Arial"/>
                <a:ea typeface="Source Sans Pro"/>
                <a:cs typeface="Arial"/>
              </a:rPr>
              <a:t>: CA court </a:t>
            </a:r>
            <a:r>
              <a:rPr lang="en-US" sz="2000" b="1" dirty="0">
                <a:solidFill>
                  <a:schemeClr val="accent6"/>
                </a:solidFill>
                <a:latin typeface="Arial"/>
                <a:ea typeface="Source Sans Pro"/>
                <a:cs typeface="Arial"/>
              </a:rPr>
              <a:t>rejected</a:t>
            </a:r>
            <a:r>
              <a:rPr lang="en-US" sz="2000" dirty="0">
                <a:latin typeface="Arial"/>
                <a:ea typeface="Source Sans Pro"/>
                <a:cs typeface="Arial"/>
              </a:rPr>
              <a:t> plaintiffs claims regarding CEQA analysis for all-electric reach code. Plaintiff has appealed.</a:t>
            </a:r>
            <a:r>
              <a:rPr lang="en-US" dirty="0">
                <a:latin typeface="Arial"/>
                <a:ea typeface="Source Sans Pro"/>
                <a:cs typeface="Arial"/>
              </a:rPr>
              <a:t> </a:t>
            </a:r>
            <a:endParaRPr lang="en-US" sz="2000" dirty="0">
              <a:latin typeface="Arial"/>
              <a:ea typeface="Source Sans Pro"/>
              <a:cs typeface="Arial"/>
            </a:endParaRPr>
          </a:p>
          <a:p>
            <a:pPr marL="0" indent="0">
              <a:buNone/>
            </a:pPr>
            <a:endParaRPr lang="en-US" sz="2000" b="1" dirty="0">
              <a:latin typeface="Arial"/>
              <a:ea typeface="Source Sans Pro"/>
              <a:cs typeface="Arial"/>
            </a:endParaRPr>
          </a:p>
          <a:p>
            <a:pPr marL="0" indent="0">
              <a:buNone/>
            </a:pPr>
            <a:r>
              <a:rPr lang="en-US" sz="2000" b="1" dirty="0">
                <a:solidFill>
                  <a:schemeClr val="accent5"/>
                </a:solidFill>
                <a:latin typeface="Arial"/>
                <a:ea typeface="Source Sans Pro"/>
                <a:cs typeface="Arial"/>
              </a:rPr>
              <a:t>Takeaway: </a:t>
            </a:r>
            <a:r>
              <a:rPr lang="en-US" dirty="0">
                <a:latin typeface="Arial"/>
                <a:ea typeface="Source Sans Pro"/>
                <a:cs typeface="Arial"/>
              </a:rPr>
              <a:t>Pending appeals, </a:t>
            </a:r>
            <a:r>
              <a:rPr lang="en-US" sz="2000" dirty="0">
                <a:latin typeface="Arial"/>
                <a:ea typeface="Source Sans Pro"/>
                <a:cs typeface="Arial"/>
              </a:rPr>
              <a:t>both a municipal code or building code amendment seem legally defensible.</a:t>
            </a:r>
          </a:p>
        </p:txBody>
      </p:sp>
      <p:sp>
        <p:nvSpPr>
          <p:cNvPr id="5" name="TextBox 4">
            <a:extLst>
              <a:ext uri="{FF2B5EF4-FFF2-40B4-BE49-F238E27FC236}">
                <a16:creationId xmlns:a16="http://schemas.microsoft.com/office/drawing/2014/main" id="{72D3645D-BDAE-4555-B355-0D5194CEBDCB}"/>
              </a:ext>
            </a:extLst>
          </p:cNvPr>
          <p:cNvSpPr txBox="1"/>
          <p:nvPr/>
        </p:nvSpPr>
        <p:spPr>
          <a:xfrm>
            <a:off x="2034252" y="6398795"/>
            <a:ext cx="8109020" cy="307777"/>
          </a:xfrm>
          <a:prstGeom prst="rect">
            <a:avLst/>
          </a:prstGeom>
          <a:noFill/>
        </p:spPr>
        <p:txBody>
          <a:bodyPr wrap="square" rtlCol="0">
            <a:spAutoFit/>
          </a:bodyPr>
          <a:lstStyle/>
          <a:p>
            <a:pPr algn="ctr" fontAlgn="base"/>
            <a:r>
              <a:rPr lang="en-US" sz="1400" i="1" dirty="0"/>
              <a:t>Source: Climate Case Charts</a:t>
            </a:r>
          </a:p>
        </p:txBody>
      </p:sp>
      <p:pic>
        <p:nvPicPr>
          <p:cNvPr id="6" name="Graphic 5" descr="Gavel outline">
            <a:extLst>
              <a:ext uri="{FF2B5EF4-FFF2-40B4-BE49-F238E27FC236}">
                <a16:creationId xmlns:a16="http://schemas.microsoft.com/office/drawing/2014/main" id="{CF46B48C-B9B6-4017-8FBD-FC606DF7FA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31643" y="1159329"/>
            <a:ext cx="914400" cy="914400"/>
          </a:xfrm>
          <a:prstGeom prst="rect">
            <a:avLst/>
          </a:prstGeom>
        </p:spPr>
      </p:pic>
    </p:spTree>
    <p:extLst>
      <p:ext uri="{BB962C8B-B14F-4D97-AF65-F5344CB8AC3E}">
        <p14:creationId xmlns:p14="http://schemas.microsoft.com/office/powerpoint/2010/main" val="14724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F588-010C-4C3C-AD69-C6BEF6AB7CA1}"/>
              </a:ext>
            </a:extLst>
          </p:cNvPr>
          <p:cNvSpPr>
            <a:spLocks noGrp="1"/>
          </p:cNvSpPr>
          <p:nvPr>
            <p:ph type="ctrTitle"/>
          </p:nvPr>
        </p:nvSpPr>
        <p:spPr>
          <a:xfrm>
            <a:off x="182749" y="1197667"/>
            <a:ext cx="11812027" cy="827076"/>
          </a:xfrm>
        </p:spPr>
        <p:txBody>
          <a:bodyPr/>
          <a:lstStyle/>
          <a:p>
            <a:r>
              <a:rPr lang="en-US" dirty="0"/>
              <a:t>Adoption of Electrification Reach Codes</a:t>
            </a:r>
          </a:p>
        </p:txBody>
      </p:sp>
      <p:graphicFrame>
        <p:nvGraphicFramePr>
          <p:cNvPr id="9" name="Chart 8">
            <a:extLst>
              <a:ext uri="{FF2B5EF4-FFF2-40B4-BE49-F238E27FC236}">
                <a16:creationId xmlns:a16="http://schemas.microsoft.com/office/drawing/2014/main" id="{29845585-FA4C-4FB5-8F26-EDDC3568E0A7}"/>
              </a:ext>
            </a:extLst>
          </p:cNvPr>
          <p:cNvGraphicFramePr/>
          <p:nvPr>
            <p:extLst>
              <p:ext uri="{D42A27DB-BD31-4B8C-83A1-F6EECF244321}">
                <p14:modId xmlns:p14="http://schemas.microsoft.com/office/powerpoint/2010/main" val="4050750124"/>
              </p:ext>
            </p:extLst>
          </p:nvPr>
        </p:nvGraphicFramePr>
        <p:xfrm>
          <a:off x="308009" y="2153736"/>
          <a:ext cx="7215009" cy="293455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3">
            <a:extLst>
              <a:ext uri="{FF2B5EF4-FFF2-40B4-BE49-F238E27FC236}">
                <a16:creationId xmlns:a16="http://schemas.microsoft.com/office/drawing/2014/main" id="{5752E88F-FB7C-4ED0-A110-E2CD148DAFC1}"/>
              </a:ext>
            </a:extLst>
          </p:cNvPr>
          <p:cNvSpPr txBox="1">
            <a:spLocks/>
          </p:cNvSpPr>
          <p:nvPr/>
        </p:nvSpPr>
        <p:spPr>
          <a:xfrm>
            <a:off x="303317" y="5217282"/>
            <a:ext cx="7210887" cy="15826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Arial"/>
              </a:rPr>
              <a:t>61% of member agencies </a:t>
            </a:r>
          </a:p>
          <a:p>
            <a:r>
              <a:rPr lang="en-US" dirty="0">
                <a:cs typeface="Arial"/>
              </a:rPr>
              <a:t>57% of electrification Reach Codes statewide </a:t>
            </a:r>
          </a:p>
          <a:p>
            <a:r>
              <a:rPr lang="en-US" dirty="0"/>
              <a:t>21 of 30 also had EV infrastructure codes</a:t>
            </a:r>
            <a:endParaRPr lang="en-US" dirty="0">
              <a:cs typeface="Arial"/>
            </a:endParaRPr>
          </a:p>
        </p:txBody>
      </p:sp>
      <p:sp>
        <p:nvSpPr>
          <p:cNvPr id="5" name="Text Placeholder 4">
            <a:extLst>
              <a:ext uri="{FF2B5EF4-FFF2-40B4-BE49-F238E27FC236}">
                <a16:creationId xmlns:a16="http://schemas.microsoft.com/office/drawing/2014/main" id="{6E683C86-235B-458F-96C4-B3C0285B61FE}"/>
              </a:ext>
            </a:extLst>
          </p:cNvPr>
          <p:cNvSpPr>
            <a:spLocks noGrp="1"/>
          </p:cNvSpPr>
          <p:nvPr>
            <p:ph type="body" sz="quarter" idx="10"/>
          </p:nvPr>
        </p:nvSpPr>
        <p:spPr/>
        <p:txBody>
          <a:bodyPr vert="horz" lIns="91440" tIns="45720" rIns="91440" bIns="45720" rtlCol="0" anchor="t">
            <a:noAutofit/>
          </a:bodyPr>
          <a:lstStyle/>
          <a:p>
            <a:r>
              <a:rPr lang="en-US" sz="3200" dirty="0">
                <a:cs typeface="Arial"/>
              </a:rPr>
              <a:t>2019 Initiative Recap</a:t>
            </a:r>
            <a:endParaRPr lang="en-US" sz="3200" dirty="0"/>
          </a:p>
        </p:txBody>
      </p:sp>
      <p:pic>
        <p:nvPicPr>
          <p:cNvPr id="6" name="Picture 5" descr="Map&#10;&#10;Description automatically generated">
            <a:extLst>
              <a:ext uri="{FF2B5EF4-FFF2-40B4-BE49-F238E27FC236}">
                <a16:creationId xmlns:a16="http://schemas.microsoft.com/office/drawing/2014/main" id="{D796AE38-4E02-42F0-BC61-F7B84E5CFE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1883" y="2153736"/>
            <a:ext cx="4202893" cy="4451276"/>
          </a:xfrm>
          <a:prstGeom prst="rect">
            <a:avLst/>
          </a:prstGeom>
        </p:spPr>
      </p:pic>
      <p:sp>
        <p:nvSpPr>
          <p:cNvPr id="7" name="Text Placeholder 3">
            <a:extLst>
              <a:ext uri="{FF2B5EF4-FFF2-40B4-BE49-F238E27FC236}">
                <a16:creationId xmlns:a16="http://schemas.microsoft.com/office/drawing/2014/main" id="{32B14567-7CC5-4468-9F3D-E8193EAF2EF4}"/>
              </a:ext>
            </a:extLst>
          </p:cNvPr>
          <p:cNvSpPr txBox="1">
            <a:spLocks/>
          </p:cNvSpPr>
          <p:nvPr/>
        </p:nvSpPr>
        <p:spPr>
          <a:xfrm>
            <a:off x="8202639" y="6590497"/>
            <a:ext cx="3210245" cy="3383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i="1" dirty="0">
                <a:cs typeface="Arial"/>
              </a:rPr>
              <a:t>Credit: Redwood Energy</a:t>
            </a:r>
          </a:p>
        </p:txBody>
      </p:sp>
    </p:spTree>
    <p:extLst>
      <p:ext uri="{BB962C8B-B14F-4D97-AF65-F5344CB8AC3E}">
        <p14:creationId xmlns:p14="http://schemas.microsoft.com/office/powerpoint/2010/main" val="2054505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F588-010C-4C3C-AD69-C6BEF6AB7CA1}"/>
              </a:ext>
            </a:extLst>
          </p:cNvPr>
          <p:cNvSpPr>
            <a:spLocks noGrp="1"/>
          </p:cNvSpPr>
          <p:nvPr>
            <p:ph type="ctrTitle"/>
          </p:nvPr>
        </p:nvSpPr>
        <p:spPr>
          <a:xfrm>
            <a:off x="182749" y="1197667"/>
            <a:ext cx="11812027" cy="876062"/>
          </a:xfrm>
        </p:spPr>
        <p:txBody>
          <a:bodyPr/>
          <a:lstStyle/>
          <a:p>
            <a:r>
              <a:rPr lang="en-US"/>
              <a:t>Building Electrification – Existing Buildings</a:t>
            </a:r>
          </a:p>
        </p:txBody>
      </p:sp>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p:txBody>
          <a:bodyPr anchor="ctr"/>
          <a:lstStyle/>
          <a:p>
            <a:r>
              <a:rPr lang="en-US" sz="3200"/>
              <a:t>2022 Initiative - Key Concepts</a:t>
            </a:r>
            <a:endParaRPr lang="en-US"/>
          </a:p>
        </p:txBody>
      </p:sp>
      <p:sp>
        <p:nvSpPr>
          <p:cNvPr id="4" name="Text Placeholder 3">
            <a:extLst>
              <a:ext uri="{FF2B5EF4-FFF2-40B4-BE49-F238E27FC236}">
                <a16:creationId xmlns:a16="http://schemas.microsoft.com/office/drawing/2014/main" id="{5D4AF83E-C22D-4033-82BE-9D8111D7FB6E}"/>
              </a:ext>
            </a:extLst>
          </p:cNvPr>
          <p:cNvSpPr>
            <a:spLocks noGrp="1"/>
          </p:cNvSpPr>
          <p:nvPr>
            <p:ph type="body" sz="quarter" idx="11"/>
          </p:nvPr>
        </p:nvSpPr>
        <p:spPr>
          <a:xfrm>
            <a:off x="182563" y="2478618"/>
            <a:ext cx="11812587" cy="4228570"/>
          </a:xfrm>
        </p:spPr>
        <p:txBody>
          <a:bodyPr vert="horz" lIns="91440" tIns="45720" rIns="91440" bIns="45720" rtlCol="0" anchor="t">
            <a:normAutofit/>
          </a:bodyPr>
          <a:lstStyle/>
          <a:p>
            <a:pPr marL="0" indent="0" fontAlgn="base">
              <a:buNone/>
            </a:pPr>
            <a:r>
              <a:rPr lang="en-US" sz="1800" b="1" dirty="0">
                <a:solidFill>
                  <a:schemeClr val="accent5"/>
                </a:solidFill>
                <a:latin typeface="Arial"/>
                <a:cs typeface="Arial"/>
              </a:rPr>
              <a:t>Our Approach </a:t>
            </a:r>
            <a:r>
              <a:rPr lang="en-US" sz="1800" b="1" dirty="0">
                <a:solidFill>
                  <a:schemeClr val="accent5"/>
                </a:solidFill>
                <a:latin typeface="Arial"/>
                <a:cs typeface="Arial"/>
                <a:sym typeface="Wingdings" panose="05000000000000000000" pitchFamily="2" charset="2"/>
              </a:rPr>
              <a:t></a:t>
            </a:r>
            <a:endParaRPr lang="en-US" sz="1800" b="1" dirty="0">
              <a:solidFill>
                <a:schemeClr val="accent5"/>
              </a:solidFill>
              <a:latin typeface="Arial"/>
              <a:cs typeface="Arial"/>
            </a:endParaRPr>
          </a:p>
          <a:p>
            <a:pPr marL="0" indent="0" fontAlgn="base">
              <a:buNone/>
            </a:pPr>
            <a:endParaRPr lang="en-US" sz="1600" dirty="0">
              <a:solidFill>
                <a:srgbClr val="000000"/>
              </a:solidFill>
              <a:latin typeface="Arial"/>
              <a:cs typeface="Arial"/>
            </a:endParaRPr>
          </a:p>
        </p:txBody>
      </p:sp>
      <p:graphicFrame>
        <p:nvGraphicFramePr>
          <p:cNvPr id="5" name="Diagram 5">
            <a:extLst>
              <a:ext uri="{FF2B5EF4-FFF2-40B4-BE49-F238E27FC236}">
                <a16:creationId xmlns:a16="http://schemas.microsoft.com/office/drawing/2014/main" id="{51BAB215-7D56-45D2-AB3A-3433C40E7FB3}"/>
              </a:ext>
            </a:extLst>
          </p:cNvPr>
          <p:cNvGraphicFramePr/>
          <p:nvPr/>
        </p:nvGraphicFramePr>
        <p:xfrm>
          <a:off x="1846555" y="2478618"/>
          <a:ext cx="8995877" cy="4227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3281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0034-42C2-4FF5-973C-ED8927A6B962}"/>
              </a:ext>
            </a:extLst>
          </p:cNvPr>
          <p:cNvSpPr>
            <a:spLocks noGrp="1"/>
          </p:cNvSpPr>
          <p:nvPr>
            <p:ph type="ctrTitle"/>
          </p:nvPr>
        </p:nvSpPr>
        <p:spPr>
          <a:xfrm>
            <a:off x="116074" y="-269183"/>
            <a:ext cx="11812027" cy="1115224"/>
          </a:xfrm>
        </p:spPr>
        <p:txBody>
          <a:bodyPr>
            <a:normAutofit/>
          </a:bodyPr>
          <a:lstStyle/>
          <a:p>
            <a:pPr algn="l"/>
            <a:r>
              <a:rPr lang="en-US" sz="3600" dirty="0">
                <a:solidFill>
                  <a:schemeClr val="bg1"/>
                </a:solidFill>
                <a:latin typeface="Arial"/>
                <a:cs typeface="Arial"/>
              </a:rPr>
              <a:t>Natural Gas Costs Climbing</a:t>
            </a:r>
            <a:endParaRPr lang="en-US" sz="3600">
              <a:solidFill>
                <a:schemeClr val="bg1"/>
              </a:solidFill>
              <a:latin typeface="Arial"/>
              <a:ea typeface="Source Sans Pro"/>
              <a:cs typeface="Arial"/>
            </a:endParaRPr>
          </a:p>
        </p:txBody>
      </p:sp>
      <p:sp>
        <p:nvSpPr>
          <p:cNvPr id="9" name="TextBox 8">
            <a:extLst>
              <a:ext uri="{FF2B5EF4-FFF2-40B4-BE49-F238E27FC236}">
                <a16:creationId xmlns:a16="http://schemas.microsoft.com/office/drawing/2014/main" id="{309EC643-FA10-4FA5-9F60-FC6F55C6054F}"/>
              </a:ext>
            </a:extLst>
          </p:cNvPr>
          <p:cNvSpPr txBox="1"/>
          <p:nvPr/>
        </p:nvSpPr>
        <p:spPr>
          <a:xfrm>
            <a:off x="1828801" y="5256018"/>
            <a:ext cx="4519155" cy="530915"/>
          </a:xfrm>
          <a:prstGeom prst="rect">
            <a:avLst/>
          </a:prstGeom>
          <a:noFill/>
        </p:spPr>
        <p:txBody>
          <a:bodyPr wrap="square" rtlCol="0">
            <a:spAutoFit/>
          </a:bodyPr>
          <a:lstStyle/>
          <a:p>
            <a:r>
              <a:rPr lang="en-US" sz="1050" dirty="0"/>
              <a:t>Source: EIA</a:t>
            </a:r>
            <a:br>
              <a:rPr lang="en-US" sz="1050" dirty="0"/>
            </a:br>
            <a:r>
              <a:rPr lang="en-US" sz="900" dirty="0">
                <a:hlinkClick r:id="rId3"/>
              </a:rPr>
              <a:t>https://www.eia.gov/dnav/ng/hist/n3010ca3m.htm</a:t>
            </a:r>
            <a:r>
              <a:rPr lang="en-US" sz="900" dirty="0"/>
              <a:t> </a:t>
            </a:r>
            <a:br>
              <a:rPr lang="en-US" sz="900" dirty="0"/>
            </a:br>
            <a:r>
              <a:rPr lang="en-US" sz="900" dirty="0">
                <a:hlinkClick r:id="rId4"/>
              </a:rPr>
              <a:t>https://www.eia.gov/electricity/data/browser/#/topic/7?agg=2,0,1&amp;geo=g&amp;freq=M</a:t>
            </a:r>
            <a:r>
              <a:rPr lang="en-US" sz="900" dirty="0"/>
              <a:t> </a:t>
            </a:r>
          </a:p>
        </p:txBody>
      </p:sp>
      <p:sp>
        <p:nvSpPr>
          <p:cNvPr id="13" name="TextBox 12">
            <a:extLst>
              <a:ext uri="{FF2B5EF4-FFF2-40B4-BE49-F238E27FC236}">
                <a16:creationId xmlns:a16="http://schemas.microsoft.com/office/drawing/2014/main" id="{0D021EF8-3DDA-4EB8-B2DC-7CAB23F6F96E}"/>
              </a:ext>
            </a:extLst>
          </p:cNvPr>
          <p:cNvSpPr txBox="1"/>
          <p:nvPr/>
        </p:nvSpPr>
        <p:spPr>
          <a:xfrm>
            <a:off x="1981200" y="1371600"/>
            <a:ext cx="4038558" cy="923330"/>
          </a:xfrm>
          <a:prstGeom prst="rect">
            <a:avLst/>
          </a:prstGeom>
          <a:noFill/>
        </p:spPr>
        <p:txBody>
          <a:bodyPr wrap="square" rtlCol="0">
            <a:spAutoFit/>
          </a:bodyPr>
          <a:lstStyle/>
          <a:p>
            <a:r>
              <a:rPr lang="en-US" sz="1800" dirty="0"/>
              <a:t>CA residential natural gas prices increased 3x faster than electricity prices from 2012 to 2018</a:t>
            </a:r>
          </a:p>
        </p:txBody>
      </p:sp>
      <p:sp>
        <p:nvSpPr>
          <p:cNvPr id="14" name="TextBox 13">
            <a:extLst>
              <a:ext uri="{FF2B5EF4-FFF2-40B4-BE49-F238E27FC236}">
                <a16:creationId xmlns:a16="http://schemas.microsoft.com/office/drawing/2014/main" id="{D2E790F2-85B5-49AB-A7AC-39E06027D1D1}"/>
              </a:ext>
            </a:extLst>
          </p:cNvPr>
          <p:cNvSpPr txBox="1"/>
          <p:nvPr/>
        </p:nvSpPr>
        <p:spPr>
          <a:xfrm>
            <a:off x="6781800" y="1371600"/>
            <a:ext cx="3581400" cy="369332"/>
          </a:xfrm>
          <a:prstGeom prst="rect">
            <a:avLst/>
          </a:prstGeom>
          <a:noFill/>
        </p:spPr>
        <p:txBody>
          <a:bodyPr wrap="square" rtlCol="0">
            <a:spAutoFit/>
          </a:bodyPr>
          <a:lstStyle/>
          <a:p>
            <a:r>
              <a:rPr lang="en-US" sz="1800" dirty="0"/>
              <a:t>Trend expected to accelerate:</a:t>
            </a:r>
          </a:p>
        </p:txBody>
      </p:sp>
      <p:graphicFrame>
        <p:nvGraphicFramePr>
          <p:cNvPr id="16" name="Chart 15">
            <a:extLst>
              <a:ext uri="{FF2B5EF4-FFF2-40B4-BE49-F238E27FC236}">
                <a16:creationId xmlns:a16="http://schemas.microsoft.com/office/drawing/2014/main" id="{09DB70AF-543E-42D4-8F7C-7BA2B0F445A5}"/>
              </a:ext>
            </a:extLst>
          </p:cNvPr>
          <p:cNvGraphicFramePr>
            <a:graphicFrameLocks/>
          </p:cNvGraphicFramePr>
          <p:nvPr/>
        </p:nvGraphicFramePr>
        <p:xfrm>
          <a:off x="1828842" y="2369976"/>
          <a:ext cx="4190916" cy="2819400"/>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a:extLst>
              <a:ext uri="{FF2B5EF4-FFF2-40B4-BE49-F238E27FC236}">
                <a16:creationId xmlns:a16="http://schemas.microsoft.com/office/drawing/2014/main" id="{2D186537-0E32-4A89-AE28-3AAEF4E76531}"/>
              </a:ext>
            </a:extLst>
          </p:cNvPr>
          <p:cNvPicPr>
            <a:picLocks noChangeAspect="1"/>
          </p:cNvPicPr>
          <p:nvPr/>
        </p:nvPicPr>
        <p:blipFill>
          <a:blip r:embed="rId6"/>
          <a:stretch>
            <a:fillRect/>
          </a:stretch>
        </p:blipFill>
        <p:spPr>
          <a:xfrm>
            <a:off x="6324642" y="2103456"/>
            <a:ext cx="3923340" cy="3085921"/>
          </a:xfrm>
          <a:prstGeom prst="rect">
            <a:avLst/>
          </a:prstGeom>
        </p:spPr>
      </p:pic>
      <p:sp>
        <p:nvSpPr>
          <p:cNvPr id="10" name="TextBox 9">
            <a:extLst>
              <a:ext uri="{FF2B5EF4-FFF2-40B4-BE49-F238E27FC236}">
                <a16:creationId xmlns:a16="http://schemas.microsoft.com/office/drawing/2014/main" id="{5020226C-D42A-498B-82F8-712BBF8D3C22}"/>
              </a:ext>
            </a:extLst>
          </p:cNvPr>
          <p:cNvSpPr txBox="1"/>
          <p:nvPr/>
        </p:nvSpPr>
        <p:spPr>
          <a:xfrm>
            <a:off x="6781800" y="5212508"/>
            <a:ext cx="3410353" cy="715581"/>
          </a:xfrm>
          <a:prstGeom prst="rect">
            <a:avLst/>
          </a:prstGeom>
          <a:noFill/>
        </p:spPr>
        <p:txBody>
          <a:bodyPr wrap="square" rtlCol="0">
            <a:spAutoFit/>
          </a:bodyPr>
          <a:lstStyle/>
          <a:p>
            <a:r>
              <a:rPr lang="en-US" sz="1050" dirty="0"/>
              <a:t>CEC Workshop June 6, 2019: Draft Results from E3 study on the Future of Natural Gas Distribution in California</a:t>
            </a:r>
            <a:br>
              <a:rPr lang="en-US" sz="1050" dirty="0"/>
            </a:br>
            <a:endParaRPr lang="en-US" sz="900" dirty="0"/>
          </a:p>
        </p:txBody>
      </p:sp>
      <p:sp>
        <p:nvSpPr>
          <p:cNvPr id="11" name="TextBox 10">
            <a:extLst>
              <a:ext uri="{FF2B5EF4-FFF2-40B4-BE49-F238E27FC236}">
                <a16:creationId xmlns:a16="http://schemas.microsoft.com/office/drawing/2014/main" id="{220E2B83-E22B-4F93-B229-696733474458}"/>
              </a:ext>
            </a:extLst>
          </p:cNvPr>
          <p:cNvSpPr txBox="1"/>
          <p:nvPr/>
        </p:nvSpPr>
        <p:spPr>
          <a:xfrm>
            <a:off x="503757" y="5994730"/>
            <a:ext cx="11098676" cy="715089"/>
          </a:xfrm>
          <a:prstGeom prst="roundRect">
            <a:avLst/>
          </a:prstGeom>
          <a:solidFill>
            <a:schemeClr val="accent5"/>
          </a:solid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anchor="t">
            <a:spAutoFit/>
          </a:bodyPr>
          <a:lstStyle/>
          <a:p>
            <a:pPr algn="ctr"/>
            <a:r>
              <a:rPr lang="en-US" sz="1800" dirty="0">
                <a:solidFill>
                  <a:schemeClr val="bg1"/>
                </a:solidFill>
              </a:rPr>
              <a:t>The</a:t>
            </a:r>
            <a:r>
              <a:rPr lang="en-US" sz="1800" dirty="0">
                <a:solidFill>
                  <a:schemeClr val="bg1"/>
                </a:solidFill>
                <a:hlinkClick r:id="rId7">
                  <a:extLst>
                    <a:ext uri="{A12FA001-AC4F-418D-AE19-62706E023703}">
                      <ahyp:hlinkClr xmlns:ahyp="http://schemas.microsoft.com/office/drawing/2018/hyperlinkcolor" val="tx"/>
                    </a:ext>
                  </a:extLst>
                </a:hlinkClick>
              </a:rPr>
              <a:t> AB3232</a:t>
            </a:r>
            <a:r>
              <a:rPr lang="en-US" sz="1800" dirty="0">
                <a:solidFill>
                  <a:schemeClr val="bg1"/>
                </a:solidFill>
              </a:rPr>
              <a:t> </a:t>
            </a:r>
            <a:r>
              <a:rPr lang="en-US" dirty="0">
                <a:solidFill>
                  <a:schemeClr val="bg1"/>
                </a:solidFill>
              </a:rPr>
              <a:t>Report</a:t>
            </a:r>
            <a:r>
              <a:rPr lang="en-US" sz="1800" dirty="0">
                <a:solidFill>
                  <a:schemeClr val="bg1"/>
                </a:solidFill>
              </a:rPr>
              <a:t> represents the most current </a:t>
            </a:r>
            <a:r>
              <a:rPr lang="en-US" dirty="0">
                <a:solidFill>
                  <a:schemeClr val="bg1"/>
                </a:solidFill>
              </a:rPr>
              <a:t>CEC research supporting that </a:t>
            </a:r>
            <a:r>
              <a:rPr lang="en-US" i="1" dirty="0">
                <a:solidFill>
                  <a:schemeClr val="bg1"/>
                </a:solidFill>
              </a:rPr>
              <a:t>Aggressive Electrification </a:t>
            </a:r>
            <a:r>
              <a:rPr lang="en-US" dirty="0">
                <a:solidFill>
                  <a:schemeClr val="bg1"/>
                </a:solidFill>
              </a:rPr>
              <a:t>is the primary pathway to meeting GHG reduction targets.</a:t>
            </a:r>
            <a:endParaRPr lang="en-US" sz="1800" dirty="0">
              <a:solidFill>
                <a:schemeClr val="bg1"/>
              </a:solidFill>
            </a:endParaRPr>
          </a:p>
        </p:txBody>
      </p:sp>
    </p:spTree>
    <p:extLst>
      <p:ext uri="{BB962C8B-B14F-4D97-AF65-F5344CB8AC3E}">
        <p14:creationId xmlns:p14="http://schemas.microsoft.com/office/powerpoint/2010/main" val="371733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Graphic spid="16" grpId="0">
        <p:bldAsOne/>
      </p:bldGraphic>
      <p:bldP spid="10" grpId="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EFA274-F9B6-5745-A7A5-A0BF6C29EA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79986" y="3048001"/>
            <a:ext cx="1359414" cy="2073191"/>
          </a:xfrm>
          <a:prstGeom prst="rect">
            <a:avLst/>
          </a:prstGeom>
        </p:spPr>
      </p:pic>
      <p:sp>
        <p:nvSpPr>
          <p:cNvPr id="2" name="Title 1">
            <a:extLst>
              <a:ext uri="{FF2B5EF4-FFF2-40B4-BE49-F238E27FC236}">
                <a16:creationId xmlns:a16="http://schemas.microsoft.com/office/drawing/2014/main" id="{0B0CE494-9B75-0249-83F3-2366F34659C4}"/>
              </a:ext>
            </a:extLst>
          </p:cNvPr>
          <p:cNvSpPr>
            <a:spLocks noGrp="1"/>
          </p:cNvSpPr>
          <p:nvPr>
            <p:ph type="ctrTitle"/>
          </p:nvPr>
        </p:nvSpPr>
        <p:spPr>
          <a:xfrm>
            <a:off x="220849" y="1283392"/>
            <a:ext cx="11812027" cy="429424"/>
          </a:xfrm>
        </p:spPr>
        <p:txBody>
          <a:bodyPr>
            <a:noAutofit/>
          </a:bodyPr>
          <a:lstStyle/>
          <a:p>
            <a:r>
              <a:rPr lang="en-US" sz="3600" b="1" dirty="0"/>
              <a:t>Stoves: Consumer Reports Prefers Induction</a:t>
            </a:r>
            <a:endParaRPr lang="en-US" sz="3600" b="1">
              <a:ea typeface="Source Sans Pro"/>
            </a:endParaRPr>
          </a:p>
        </p:txBody>
      </p:sp>
      <p:sp>
        <p:nvSpPr>
          <p:cNvPr id="3" name="Content Placeholder 2">
            <a:extLst>
              <a:ext uri="{FF2B5EF4-FFF2-40B4-BE49-F238E27FC236}">
                <a16:creationId xmlns:a16="http://schemas.microsoft.com/office/drawing/2014/main" id="{861292C5-F70C-5246-B888-E824F1B4346A}"/>
              </a:ext>
            </a:extLst>
          </p:cNvPr>
          <p:cNvSpPr>
            <a:spLocks noGrp="1"/>
          </p:cNvSpPr>
          <p:nvPr>
            <p:ph type="body" sz="quarter" idx="10"/>
          </p:nvPr>
        </p:nvSpPr>
        <p:spPr>
          <a:xfrm>
            <a:off x="1335274" y="1923080"/>
            <a:ext cx="7160039" cy="660400"/>
          </a:xfrm>
        </p:spPr>
        <p:txBody>
          <a:bodyPr vert="horz" lIns="91440" tIns="45720" rIns="91440" bIns="45720" rtlCol="0" anchor="t">
            <a:noAutofit/>
          </a:bodyPr>
          <a:lstStyle/>
          <a:p>
            <a:pPr marL="0" indent="0">
              <a:buNone/>
            </a:pPr>
            <a:r>
              <a:rPr lang="en-US" sz="1800" b="1" dirty="0">
                <a:solidFill>
                  <a:schemeClr val="accent5"/>
                </a:solidFill>
              </a:rPr>
              <a:t>6 of top 8 Ranges for 2020 were electric, top 2 were Induction</a:t>
            </a:r>
            <a:endParaRPr lang="en-US" sz="1800" b="1">
              <a:solidFill>
                <a:schemeClr val="accent5"/>
              </a:solidFill>
              <a:cs typeface="Arial"/>
            </a:endParaRPr>
          </a:p>
        </p:txBody>
      </p:sp>
      <p:pic>
        <p:nvPicPr>
          <p:cNvPr id="1026" name="Picture 2">
            <a:extLst>
              <a:ext uri="{FF2B5EF4-FFF2-40B4-BE49-F238E27FC236}">
                <a16:creationId xmlns:a16="http://schemas.microsoft.com/office/drawing/2014/main" id="{3C7E269F-EFE5-48B3-BBF0-2AFFCB03B72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63" t="20333" r="17435" b="7209"/>
          <a:stretch/>
        </p:blipFill>
        <p:spPr bwMode="auto">
          <a:xfrm>
            <a:off x="1422399" y="2328382"/>
            <a:ext cx="6622474" cy="33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27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CAE8-52A6-42ED-AD15-BA904CE1D83C}"/>
              </a:ext>
            </a:extLst>
          </p:cNvPr>
          <p:cNvSpPr>
            <a:spLocks noGrp="1"/>
          </p:cNvSpPr>
          <p:nvPr>
            <p:ph type="ctrTitle"/>
          </p:nvPr>
        </p:nvSpPr>
        <p:spPr>
          <a:xfrm>
            <a:off x="249422" y="-32069"/>
            <a:ext cx="11801269" cy="943780"/>
          </a:xfrm>
        </p:spPr>
        <p:txBody>
          <a:bodyPr>
            <a:normAutofit/>
          </a:bodyPr>
          <a:lstStyle/>
          <a:p>
            <a:r>
              <a:rPr lang="en-GB" sz="4000" b="1" dirty="0"/>
              <a:t>Biogas Can’t Get Us There</a:t>
            </a:r>
          </a:p>
        </p:txBody>
      </p:sp>
      <p:pic>
        <p:nvPicPr>
          <p:cNvPr id="3" name="Picture 4" descr="Timeline&#10;&#10;Description automatically generated">
            <a:extLst>
              <a:ext uri="{FF2B5EF4-FFF2-40B4-BE49-F238E27FC236}">
                <a16:creationId xmlns:a16="http://schemas.microsoft.com/office/drawing/2014/main" id="{AE1EDEE4-836C-4B83-9933-9B1950AEF6A9}"/>
              </a:ext>
            </a:extLst>
          </p:cNvPr>
          <p:cNvPicPr>
            <a:picLocks noChangeAspect="1"/>
          </p:cNvPicPr>
          <p:nvPr/>
        </p:nvPicPr>
        <p:blipFill>
          <a:blip r:embed="rId3"/>
          <a:stretch>
            <a:fillRect/>
          </a:stretch>
        </p:blipFill>
        <p:spPr>
          <a:xfrm>
            <a:off x="1048186" y="1216049"/>
            <a:ext cx="9618650" cy="4582954"/>
          </a:xfrm>
          <a:prstGeom prst="rect">
            <a:avLst/>
          </a:prstGeom>
        </p:spPr>
      </p:pic>
    </p:spTree>
    <p:extLst>
      <p:ext uri="{BB962C8B-B14F-4D97-AF65-F5344CB8AC3E}">
        <p14:creationId xmlns:p14="http://schemas.microsoft.com/office/powerpoint/2010/main" val="1898412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26EA-1B88-4A26-ADDE-2D1338A1A2BE}"/>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BF2DA62-06C9-4547-8942-4C2AAB059B41}"/>
              </a:ext>
            </a:extLst>
          </p:cNvPr>
          <p:cNvSpPr>
            <a:spLocks noGrp="1"/>
          </p:cNvSpPr>
          <p:nvPr>
            <p:ph type="subTitle" idx="13"/>
          </p:nvPr>
        </p:nvSpPr>
        <p:spPr/>
        <p:txBody>
          <a:bodyPr/>
          <a:lstStyle/>
          <a:p>
            <a:endParaRPr lang="en-US"/>
          </a:p>
        </p:txBody>
      </p:sp>
      <p:pic>
        <p:nvPicPr>
          <p:cNvPr id="5" name="Picture 4">
            <a:extLst>
              <a:ext uri="{FF2B5EF4-FFF2-40B4-BE49-F238E27FC236}">
                <a16:creationId xmlns:a16="http://schemas.microsoft.com/office/drawing/2014/main" id="{185106C7-AD06-4695-B986-3BA8FAD46D8D}"/>
              </a:ext>
            </a:extLst>
          </p:cNvPr>
          <p:cNvPicPr>
            <a:picLocks noChangeAspect="1"/>
          </p:cNvPicPr>
          <p:nvPr/>
        </p:nvPicPr>
        <p:blipFill rotWithShape="1">
          <a:blip r:embed="rId3"/>
          <a:srcRect l="19971" t="18801" r="19505" b="11092"/>
          <a:stretch/>
        </p:blipFill>
        <p:spPr>
          <a:xfrm>
            <a:off x="0" y="-141949"/>
            <a:ext cx="12192000" cy="6999949"/>
          </a:xfrm>
          <a:prstGeom prst="rect">
            <a:avLst/>
          </a:prstGeom>
        </p:spPr>
      </p:pic>
    </p:spTree>
    <p:extLst>
      <p:ext uri="{BB962C8B-B14F-4D97-AF65-F5344CB8AC3E}">
        <p14:creationId xmlns:p14="http://schemas.microsoft.com/office/powerpoint/2010/main" val="13404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DF596B0-5FA0-444A-B471-C8E7521250DA}"/>
              </a:ext>
            </a:extLst>
          </p:cNvPr>
          <p:cNvGraphicFramePr>
            <a:graphicFrameLocks/>
          </p:cNvGraphicFramePr>
          <p:nvPr>
            <p:extLst>
              <p:ext uri="{D42A27DB-BD31-4B8C-83A1-F6EECF244321}">
                <p14:modId xmlns:p14="http://schemas.microsoft.com/office/powerpoint/2010/main" val="2967738362"/>
              </p:ext>
            </p:extLst>
          </p:nvPr>
        </p:nvGraphicFramePr>
        <p:xfrm>
          <a:off x="330030" y="1197668"/>
          <a:ext cx="11653023" cy="5519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2">
            <a:extLst>
              <a:ext uri="{FF2B5EF4-FFF2-40B4-BE49-F238E27FC236}">
                <a16:creationId xmlns:a16="http://schemas.microsoft.com/office/drawing/2014/main" id="{92FC3DFD-5DC7-4030-B9C2-C93216C9ECC2}"/>
              </a:ext>
            </a:extLst>
          </p:cNvPr>
          <p:cNvSpPr>
            <a:spLocks noGrp="1"/>
          </p:cNvSpPr>
          <p:nvPr>
            <p:ph type="body" sz="quarter" idx="10"/>
          </p:nvPr>
        </p:nvSpPr>
        <p:spPr>
          <a:xfrm>
            <a:off x="182749" y="151428"/>
            <a:ext cx="5876947" cy="641350"/>
          </a:xfrm>
        </p:spPr>
        <p:txBody>
          <a:bodyPr anchor="ctr"/>
          <a:lstStyle/>
          <a:p>
            <a:r>
              <a:rPr lang="en-US" sz="3200" dirty="0"/>
              <a:t>2022-23 Initiative</a:t>
            </a:r>
            <a:endParaRPr lang="en-US" dirty="0"/>
          </a:p>
        </p:txBody>
      </p:sp>
      <p:sp>
        <p:nvSpPr>
          <p:cNvPr id="47" name="Star: 5 Points 46">
            <a:extLst>
              <a:ext uri="{FF2B5EF4-FFF2-40B4-BE49-F238E27FC236}">
                <a16:creationId xmlns:a16="http://schemas.microsoft.com/office/drawing/2014/main" id="{D75A588B-1415-4803-BE1E-42BDD4369835}"/>
              </a:ext>
            </a:extLst>
          </p:cNvPr>
          <p:cNvSpPr/>
          <p:nvPr/>
        </p:nvSpPr>
        <p:spPr>
          <a:xfrm>
            <a:off x="6282226" y="3784314"/>
            <a:ext cx="348505" cy="34636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95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F322-2FF8-4479-8B26-0A319E94EF58}"/>
              </a:ext>
            </a:extLst>
          </p:cNvPr>
          <p:cNvSpPr>
            <a:spLocks noGrp="1"/>
          </p:cNvSpPr>
          <p:nvPr>
            <p:ph type="ctrTitle"/>
          </p:nvPr>
        </p:nvSpPr>
        <p:spPr/>
        <p:txBody>
          <a:bodyPr/>
          <a:lstStyle/>
          <a:p>
            <a:r>
              <a:rPr lang="en-US" dirty="0"/>
              <a:t>Presentation Overview</a:t>
            </a:r>
          </a:p>
        </p:txBody>
      </p:sp>
      <p:sp>
        <p:nvSpPr>
          <p:cNvPr id="3" name="Text Placeholder 2">
            <a:extLst>
              <a:ext uri="{FF2B5EF4-FFF2-40B4-BE49-F238E27FC236}">
                <a16:creationId xmlns:a16="http://schemas.microsoft.com/office/drawing/2014/main" id="{3317CBBC-6152-44B6-99E7-4FD53EBCE49B}"/>
              </a:ext>
            </a:extLst>
          </p:cNvPr>
          <p:cNvSpPr>
            <a:spLocks noGrp="1"/>
          </p:cNvSpPr>
          <p:nvPr>
            <p:ph type="body" sz="quarter" idx="11"/>
          </p:nvPr>
        </p:nvSpPr>
        <p:spPr>
          <a:xfrm>
            <a:off x="182563" y="1678420"/>
            <a:ext cx="9606013" cy="5028768"/>
          </a:xfrm>
        </p:spPr>
        <p:txBody>
          <a:bodyPr vert="horz" lIns="91440" tIns="45720" rIns="91440" bIns="45720" rtlCol="0" anchor="t">
            <a:normAutofit/>
          </a:bodyPr>
          <a:lstStyle/>
          <a:p>
            <a:pPr marL="0" indent="0">
              <a:buNone/>
            </a:pPr>
            <a:r>
              <a:rPr lang="en-US" sz="2400" dirty="0">
                <a:solidFill>
                  <a:schemeClr val="accent5"/>
                </a:solidFill>
              </a:rPr>
              <a:t>Topics</a:t>
            </a:r>
          </a:p>
          <a:p>
            <a:pPr lvl="1"/>
            <a:r>
              <a:rPr lang="en-US" sz="2000" dirty="0"/>
              <a:t>Building electrification</a:t>
            </a:r>
            <a:endParaRPr lang="en-US" sz="2000" dirty="0">
              <a:cs typeface="Arial"/>
            </a:endParaRPr>
          </a:p>
          <a:p>
            <a:pPr lvl="1"/>
            <a:r>
              <a:rPr lang="en-US" sz="2000" dirty="0"/>
              <a:t>Electric vehicle (EV) charging infrastructure</a:t>
            </a:r>
            <a:endParaRPr lang="en-US" sz="2000" dirty="0">
              <a:cs typeface="Arial"/>
            </a:endParaRPr>
          </a:p>
          <a:p>
            <a:pPr lvl="1"/>
            <a:r>
              <a:rPr lang="en-US" sz="2000" dirty="0"/>
              <a:t>New construction </a:t>
            </a:r>
          </a:p>
          <a:p>
            <a:pPr lvl="1"/>
            <a:r>
              <a:rPr lang="en-US" sz="2000" dirty="0"/>
              <a:t>Alterations</a:t>
            </a:r>
            <a:endParaRPr lang="en-US" sz="2000" dirty="0">
              <a:cs typeface="Arial"/>
            </a:endParaRPr>
          </a:p>
          <a:p>
            <a:endParaRPr lang="en-US" sz="2400" dirty="0"/>
          </a:p>
          <a:p>
            <a:pPr marL="0" indent="0">
              <a:buNone/>
            </a:pPr>
            <a:r>
              <a:rPr lang="en-US" sz="2400" dirty="0">
                <a:solidFill>
                  <a:schemeClr val="accent5"/>
                </a:solidFill>
              </a:rPr>
              <a:t>Agenda</a:t>
            </a:r>
            <a:endParaRPr lang="en-US" sz="2400" dirty="0">
              <a:solidFill>
                <a:schemeClr val="accent5"/>
              </a:solidFill>
              <a:cs typeface="Arial"/>
            </a:endParaRPr>
          </a:p>
          <a:p>
            <a:pPr marL="800100" lvl="1" indent="-342900">
              <a:buFont typeface="+mj-lt"/>
              <a:buAutoNum type="arabicPeriod"/>
            </a:pPr>
            <a:r>
              <a:rPr lang="en-US" sz="2000" dirty="0">
                <a:cs typeface="Arial"/>
              </a:rPr>
              <a:t>Technology and feasibility</a:t>
            </a:r>
          </a:p>
          <a:p>
            <a:pPr marL="800100" lvl="1" indent="-342900">
              <a:buFont typeface="+mj-lt"/>
              <a:buAutoNum type="arabicPeriod"/>
            </a:pPr>
            <a:r>
              <a:rPr lang="en-US" sz="2000" dirty="0"/>
              <a:t>Costs</a:t>
            </a:r>
          </a:p>
          <a:p>
            <a:pPr marL="800100" lvl="1" indent="-342900">
              <a:buFont typeface="+mj-lt"/>
              <a:buAutoNum type="arabicPeriod"/>
            </a:pPr>
            <a:r>
              <a:rPr lang="en-US" sz="2000" dirty="0"/>
              <a:t>Policy models</a:t>
            </a:r>
          </a:p>
          <a:p>
            <a:pPr marL="800100" lvl="1" indent="-342900">
              <a:buFont typeface="+mj-lt"/>
              <a:buAutoNum type="arabicPeriod"/>
            </a:pPr>
            <a:r>
              <a:rPr lang="en-US" sz="2000" dirty="0"/>
              <a:t>Tools and Resources</a:t>
            </a:r>
          </a:p>
          <a:p>
            <a:pPr marL="457200" lvl="1" indent="0">
              <a:buNone/>
            </a:pPr>
            <a:endParaRPr lang="en-US" sz="2000" dirty="0"/>
          </a:p>
          <a:p>
            <a:endParaRPr lang="en-US" sz="2400" dirty="0"/>
          </a:p>
        </p:txBody>
      </p:sp>
    </p:spTree>
    <p:extLst>
      <p:ext uri="{BB962C8B-B14F-4D97-AF65-F5344CB8AC3E}">
        <p14:creationId xmlns:p14="http://schemas.microsoft.com/office/powerpoint/2010/main" val="2679263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4124-C6ED-49CB-8DB8-EB51CD77C301}"/>
              </a:ext>
            </a:extLst>
          </p:cNvPr>
          <p:cNvSpPr>
            <a:spLocks noGrp="1"/>
          </p:cNvSpPr>
          <p:nvPr>
            <p:ph type="ctrTitle"/>
          </p:nvPr>
        </p:nvSpPr>
        <p:spPr/>
        <p:txBody>
          <a:bodyPr/>
          <a:lstStyle/>
          <a:p>
            <a:r>
              <a:rPr lang="en-US" dirty="0"/>
              <a:t>Technology and Feasibility</a:t>
            </a:r>
          </a:p>
        </p:txBody>
      </p:sp>
      <p:pic>
        <p:nvPicPr>
          <p:cNvPr id="2050" name="Picture 2" descr="Rutherford + Chekene: Lawrence Berkeley National Lab | Integrative Genomics  Building">
            <a:extLst>
              <a:ext uri="{FF2B5EF4-FFF2-40B4-BE49-F238E27FC236}">
                <a16:creationId xmlns:a16="http://schemas.microsoft.com/office/drawing/2014/main" id="{3C3C4921-960F-4416-B57A-6C2A9BCA6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47" y="1382097"/>
            <a:ext cx="6531223" cy="50987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37E76581-7F1A-4BFA-A17C-582BD495D279}"/>
              </a:ext>
            </a:extLst>
          </p:cNvPr>
          <p:cNvSpPr>
            <a:spLocks noGrp="1"/>
          </p:cNvSpPr>
          <p:nvPr>
            <p:ph type="body" sz="quarter" idx="11"/>
          </p:nvPr>
        </p:nvSpPr>
        <p:spPr>
          <a:xfrm>
            <a:off x="298580" y="1494064"/>
            <a:ext cx="3146188" cy="1740870"/>
          </a:xfrm>
        </p:spPr>
        <p:txBody>
          <a:bodyPr vert="horz" lIns="91440" tIns="45720" rIns="91440" bIns="45720" rtlCol="0" anchor="t">
            <a:normAutofit/>
          </a:bodyPr>
          <a:lstStyle/>
          <a:p>
            <a:pPr marL="0" indent="0">
              <a:buNone/>
            </a:pPr>
            <a:r>
              <a:rPr lang="en-US" dirty="0">
                <a:ea typeface="+mn-lt"/>
                <a:cs typeface="+mn-lt"/>
              </a:rPr>
              <a:t>The all-electric Integrated</a:t>
            </a:r>
            <a:r>
              <a:rPr lang="en-US" dirty="0"/>
              <a:t> Genomics Laboratory, Lawrence Berkeley Labs.</a:t>
            </a:r>
            <a:r>
              <a:rPr lang="en-US" dirty="0">
                <a:cs typeface="Arial"/>
              </a:rPr>
              <a:t> </a:t>
            </a:r>
            <a:endParaRPr lang="en-US" dirty="0"/>
          </a:p>
        </p:txBody>
      </p:sp>
      <p:sp>
        <p:nvSpPr>
          <p:cNvPr id="12" name="TextBox 11">
            <a:extLst>
              <a:ext uri="{FF2B5EF4-FFF2-40B4-BE49-F238E27FC236}">
                <a16:creationId xmlns:a16="http://schemas.microsoft.com/office/drawing/2014/main" id="{C92B5E16-93AA-4109-A9CA-5BD9A766C15A}"/>
              </a:ext>
            </a:extLst>
          </p:cNvPr>
          <p:cNvSpPr txBox="1"/>
          <p:nvPr/>
        </p:nvSpPr>
        <p:spPr>
          <a:xfrm>
            <a:off x="-683549" y="6507580"/>
            <a:ext cx="4131907" cy="307777"/>
          </a:xfrm>
          <a:prstGeom prst="rect">
            <a:avLst/>
          </a:prstGeom>
          <a:noFill/>
        </p:spPr>
        <p:txBody>
          <a:bodyPr wrap="square" rtlCol="0">
            <a:spAutoFit/>
          </a:bodyPr>
          <a:lstStyle/>
          <a:p>
            <a:pPr algn="ctr"/>
            <a:r>
              <a:rPr lang="en-US" sz="1400" i="1" dirty="0"/>
              <a:t>Source: </a:t>
            </a:r>
            <a:r>
              <a:rPr lang="en-US" sz="1400" i="1" dirty="0">
                <a:hlinkClick r:id="rId3"/>
              </a:rPr>
              <a:t>Rutherford + </a:t>
            </a:r>
            <a:r>
              <a:rPr lang="en-US" sz="1400" i="1" dirty="0" err="1">
                <a:hlinkClick r:id="rId3"/>
              </a:rPr>
              <a:t>Chekene</a:t>
            </a:r>
            <a:endParaRPr lang="en-US" sz="1400" i="1" dirty="0"/>
          </a:p>
        </p:txBody>
      </p:sp>
    </p:spTree>
    <p:extLst>
      <p:ext uri="{BB962C8B-B14F-4D97-AF65-F5344CB8AC3E}">
        <p14:creationId xmlns:p14="http://schemas.microsoft.com/office/powerpoint/2010/main" val="211011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5C90AA-3E2A-41F2-B52D-95D5EFAECC4B}"/>
              </a:ext>
            </a:extLst>
          </p:cNvPr>
          <p:cNvSpPr>
            <a:spLocks noGrp="1"/>
          </p:cNvSpPr>
          <p:nvPr>
            <p:ph type="body" sz="quarter" idx="10"/>
          </p:nvPr>
        </p:nvSpPr>
        <p:spPr/>
        <p:txBody>
          <a:bodyPr/>
          <a:lstStyle/>
          <a:p>
            <a:r>
              <a:rPr lang="en-US" sz="2800" dirty="0"/>
              <a:t>Global Carbon Emissions Sources</a:t>
            </a:r>
          </a:p>
        </p:txBody>
      </p:sp>
      <p:grpSp>
        <p:nvGrpSpPr>
          <p:cNvPr id="13" name="Group 12">
            <a:extLst>
              <a:ext uri="{FF2B5EF4-FFF2-40B4-BE49-F238E27FC236}">
                <a16:creationId xmlns:a16="http://schemas.microsoft.com/office/drawing/2014/main" id="{1311794F-092B-41AA-ADEC-DCC6CE75D8A9}"/>
              </a:ext>
            </a:extLst>
          </p:cNvPr>
          <p:cNvGrpSpPr/>
          <p:nvPr/>
        </p:nvGrpSpPr>
        <p:grpSpPr>
          <a:xfrm>
            <a:off x="1448428" y="1086155"/>
            <a:ext cx="6773737" cy="5620414"/>
            <a:chOff x="2238859" y="1086156"/>
            <a:chExt cx="6773737" cy="5620414"/>
          </a:xfrm>
        </p:grpSpPr>
        <p:pic>
          <p:nvPicPr>
            <p:cNvPr id="1028" name="Picture 4">
              <a:extLst>
                <a:ext uri="{FF2B5EF4-FFF2-40B4-BE49-F238E27FC236}">
                  <a16:creationId xmlns:a16="http://schemas.microsoft.com/office/drawing/2014/main" id="{9FA60460-9E7A-402A-A83F-E2CA87B94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859" y="1086156"/>
              <a:ext cx="6773737" cy="546652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Cloud outline">
              <a:extLst>
                <a:ext uri="{FF2B5EF4-FFF2-40B4-BE49-F238E27FC236}">
                  <a16:creationId xmlns:a16="http://schemas.microsoft.com/office/drawing/2014/main" id="{B4A7100C-E0F2-4364-B75D-47F6A42658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2304" y="6105141"/>
              <a:ext cx="601429" cy="601429"/>
            </a:xfrm>
            <a:prstGeom prst="rect">
              <a:avLst/>
            </a:prstGeom>
          </p:spPr>
        </p:pic>
        <p:pic>
          <p:nvPicPr>
            <p:cNvPr id="15" name="Graphic 14" descr="Cloud outline">
              <a:extLst>
                <a:ext uri="{FF2B5EF4-FFF2-40B4-BE49-F238E27FC236}">
                  <a16:creationId xmlns:a16="http://schemas.microsoft.com/office/drawing/2014/main" id="{DA3591E8-AC99-412C-9115-182E6BA889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6423" y="6105141"/>
              <a:ext cx="601429" cy="601429"/>
            </a:xfrm>
            <a:prstGeom prst="rect">
              <a:avLst/>
            </a:prstGeom>
          </p:spPr>
        </p:pic>
        <p:pic>
          <p:nvPicPr>
            <p:cNvPr id="16" name="Graphic 15" descr="Cloud outline">
              <a:extLst>
                <a:ext uri="{FF2B5EF4-FFF2-40B4-BE49-F238E27FC236}">
                  <a16:creationId xmlns:a16="http://schemas.microsoft.com/office/drawing/2014/main" id="{BA8802E4-07B1-4796-8353-C707C36E57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00244" y="4084709"/>
              <a:ext cx="601429" cy="601429"/>
            </a:xfrm>
            <a:prstGeom prst="rect">
              <a:avLst/>
            </a:prstGeom>
          </p:spPr>
        </p:pic>
      </p:grpSp>
      <p:sp>
        <p:nvSpPr>
          <p:cNvPr id="10" name="Subtitle 2">
            <a:extLst>
              <a:ext uri="{FF2B5EF4-FFF2-40B4-BE49-F238E27FC236}">
                <a16:creationId xmlns:a16="http://schemas.microsoft.com/office/drawing/2014/main" id="{8026BE3F-A099-455B-B1D8-AAE20BC30D5E}"/>
              </a:ext>
            </a:extLst>
          </p:cNvPr>
          <p:cNvSpPr txBox="1">
            <a:spLocks/>
          </p:cNvSpPr>
          <p:nvPr/>
        </p:nvSpPr>
        <p:spPr>
          <a:xfrm>
            <a:off x="8763584" y="1918568"/>
            <a:ext cx="2989054" cy="174650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5"/>
                </a:solidFill>
              </a:rPr>
              <a:t>18%</a:t>
            </a:r>
            <a:r>
              <a:rPr lang="en-US" sz="2000" dirty="0"/>
              <a:t> Commercial &amp; Residential Buildings</a:t>
            </a:r>
          </a:p>
          <a:p>
            <a:pPr marL="0" indent="0">
              <a:buNone/>
            </a:pPr>
            <a:r>
              <a:rPr lang="en-US" sz="2000" b="1" dirty="0">
                <a:solidFill>
                  <a:schemeClr val="accent5"/>
                </a:solidFill>
              </a:rPr>
              <a:t>12%</a:t>
            </a:r>
            <a:r>
              <a:rPr lang="en-US" sz="2000" dirty="0"/>
              <a:t> Road transport</a:t>
            </a:r>
          </a:p>
          <a:p>
            <a:pPr marL="0" indent="0">
              <a:buNone/>
            </a:pPr>
            <a:endParaRPr lang="en-US" sz="1600" dirty="0">
              <a:cs typeface="Arial"/>
            </a:endParaRPr>
          </a:p>
          <a:p>
            <a:pPr marL="0" indent="0">
              <a:buNone/>
            </a:pPr>
            <a:r>
              <a:rPr lang="en-US" sz="1100" i="1" dirty="0"/>
              <a:t>Source: </a:t>
            </a:r>
            <a:r>
              <a:rPr lang="en-US" sz="1100" i="1" dirty="0">
                <a:hlinkClick r:id="rId6"/>
              </a:rPr>
              <a:t>Shayle Kann, Climate Tech VC</a:t>
            </a:r>
            <a:endParaRPr lang="en-US" sz="1100" i="1" dirty="0">
              <a:cs typeface="Arial"/>
            </a:endParaRPr>
          </a:p>
          <a:p>
            <a:pPr marL="0" indent="0">
              <a:buNone/>
            </a:pPr>
            <a:endParaRPr lang="en-US" sz="1600" dirty="0"/>
          </a:p>
          <a:p>
            <a:pPr marL="0" indent="0">
              <a:buNone/>
            </a:pPr>
            <a:endParaRPr lang="en-US" sz="1600" dirty="0"/>
          </a:p>
        </p:txBody>
      </p:sp>
      <p:sp>
        <p:nvSpPr>
          <p:cNvPr id="9" name="Rectangle: Rounded Corners 8">
            <a:extLst>
              <a:ext uri="{FF2B5EF4-FFF2-40B4-BE49-F238E27FC236}">
                <a16:creationId xmlns:a16="http://schemas.microsoft.com/office/drawing/2014/main" id="{109C33F0-1A02-404A-99A0-A8B8E2889D2D}"/>
              </a:ext>
            </a:extLst>
          </p:cNvPr>
          <p:cNvSpPr/>
          <p:nvPr/>
        </p:nvSpPr>
        <p:spPr>
          <a:xfrm>
            <a:off x="8767784" y="4505306"/>
            <a:ext cx="2627494" cy="2144659"/>
          </a:xfrm>
          <a:prstGeom prst="round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solidFill>
                  <a:srgbClr val="FFFFFF"/>
                </a:solidFill>
                <a:cs typeface="Arial"/>
              </a:rPr>
              <a:t>In CA, these emissions are overwhelmingly associated with methane gas equipment that can be electrified</a:t>
            </a:r>
            <a:endParaRPr lang="en-US" dirty="0">
              <a:solidFill>
                <a:srgbClr val="FFFFFF"/>
              </a:solidFill>
            </a:endParaRPr>
          </a:p>
        </p:txBody>
      </p:sp>
    </p:spTree>
    <p:extLst>
      <p:ext uri="{BB962C8B-B14F-4D97-AF65-F5344CB8AC3E}">
        <p14:creationId xmlns:p14="http://schemas.microsoft.com/office/powerpoint/2010/main" val="1495807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D3C794-FD24-4056-B9DF-837363F76370}"/>
              </a:ext>
            </a:extLst>
          </p:cNvPr>
          <p:cNvPicPr>
            <a:picLocks noChangeAspect="1"/>
          </p:cNvPicPr>
          <p:nvPr/>
        </p:nvPicPr>
        <p:blipFill rotWithShape="1">
          <a:blip r:embed="rId3"/>
          <a:srcRect l="1" t="4817" r="20636"/>
          <a:stretch/>
        </p:blipFill>
        <p:spPr>
          <a:xfrm>
            <a:off x="2850286" y="2323845"/>
            <a:ext cx="7724528" cy="3824406"/>
          </a:xfrm>
          <a:prstGeom prst="rect">
            <a:avLst/>
          </a:prstGeom>
        </p:spPr>
      </p:pic>
      <p:sp>
        <p:nvSpPr>
          <p:cNvPr id="2" name="Title 1">
            <a:extLst>
              <a:ext uri="{FF2B5EF4-FFF2-40B4-BE49-F238E27FC236}">
                <a16:creationId xmlns:a16="http://schemas.microsoft.com/office/drawing/2014/main" id="{D4FFF2C5-935E-418B-9CF2-D9E701659AE0}"/>
              </a:ext>
            </a:extLst>
          </p:cNvPr>
          <p:cNvSpPr>
            <a:spLocks noGrp="1"/>
          </p:cNvSpPr>
          <p:nvPr>
            <p:ph type="ctrTitle"/>
          </p:nvPr>
        </p:nvSpPr>
        <p:spPr>
          <a:xfrm>
            <a:off x="182749" y="1197667"/>
            <a:ext cx="11812027" cy="925047"/>
          </a:xfrm>
        </p:spPr>
        <p:txBody>
          <a:bodyPr/>
          <a:lstStyle/>
          <a:p>
            <a:r>
              <a:rPr lang="en-US"/>
              <a:t>Electrification, Compared to Fossil Fuels</a:t>
            </a:r>
          </a:p>
        </p:txBody>
      </p:sp>
      <p:sp>
        <p:nvSpPr>
          <p:cNvPr id="3" name="Text Placeholder 2">
            <a:extLst>
              <a:ext uri="{FF2B5EF4-FFF2-40B4-BE49-F238E27FC236}">
                <a16:creationId xmlns:a16="http://schemas.microsoft.com/office/drawing/2014/main" id="{B35C90AA-3E2A-41F2-B52D-95D5EFAECC4B}"/>
              </a:ext>
            </a:extLst>
          </p:cNvPr>
          <p:cNvSpPr>
            <a:spLocks noGrp="1"/>
          </p:cNvSpPr>
          <p:nvPr>
            <p:ph type="body" sz="quarter" idx="10"/>
          </p:nvPr>
        </p:nvSpPr>
        <p:spPr/>
        <p:txBody>
          <a:bodyPr/>
          <a:lstStyle/>
          <a:p>
            <a:endParaRPr lang="en-US" dirty="0"/>
          </a:p>
        </p:txBody>
      </p:sp>
      <p:sp>
        <p:nvSpPr>
          <p:cNvPr id="5" name="TextBox 4">
            <a:extLst>
              <a:ext uri="{FF2B5EF4-FFF2-40B4-BE49-F238E27FC236}">
                <a16:creationId xmlns:a16="http://schemas.microsoft.com/office/drawing/2014/main" id="{CB0BE62E-1FFB-4556-9678-20B1CB82E934}"/>
              </a:ext>
            </a:extLst>
          </p:cNvPr>
          <p:cNvSpPr txBox="1"/>
          <p:nvPr/>
        </p:nvSpPr>
        <p:spPr>
          <a:xfrm>
            <a:off x="4939916" y="6271392"/>
            <a:ext cx="4131907" cy="307777"/>
          </a:xfrm>
          <a:prstGeom prst="rect">
            <a:avLst/>
          </a:prstGeom>
          <a:noFill/>
        </p:spPr>
        <p:txBody>
          <a:bodyPr wrap="square" rtlCol="0">
            <a:spAutoFit/>
          </a:bodyPr>
          <a:lstStyle/>
          <a:p>
            <a:pPr algn="ctr"/>
            <a:r>
              <a:rPr lang="en-US" sz="1400" i="1"/>
              <a:t>Source: </a:t>
            </a:r>
            <a:r>
              <a:rPr lang="en-US" sz="1400" i="1">
                <a:hlinkClick r:id="rId4"/>
              </a:rPr>
              <a:t>Peninsula Clean Energy 2021</a:t>
            </a:r>
            <a:endParaRPr lang="en-US" sz="1400" i="1"/>
          </a:p>
        </p:txBody>
      </p:sp>
      <p:pic>
        <p:nvPicPr>
          <p:cNvPr id="11" name="Picture 10">
            <a:extLst>
              <a:ext uri="{FF2B5EF4-FFF2-40B4-BE49-F238E27FC236}">
                <a16:creationId xmlns:a16="http://schemas.microsoft.com/office/drawing/2014/main" id="{A06324A8-6F74-4B74-B4BD-65D7C29E0203}"/>
              </a:ext>
            </a:extLst>
          </p:cNvPr>
          <p:cNvPicPr>
            <a:picLocks noChangeAspect="1"/>
          </p:cNvPicPr>
          <p:nvPr/>
        </p:nvPicPr>
        <p:blipFill rotWithShape="1">
          <a:blip r:embed="rId3"/>
          <a:srcRect l="79547" t="9796" r="377" b="26197"/>
          <a:stretch/>
        </p:blipFill>
        <p:spPr>
          <a:xfrm>
            <a:off x="10422872" y="2832254"/>
            <a:ext cx="1776396" cy="2332789"/>
          </a:xfrm>
          <a:prstGeom prst="rect">
            <a:avLst/>
          </a:prstGeom>
        </p:spPr>
      </p:pic>
      <p:sp>
        <p:nvSpPr>
          <p:cNvPr id="9" name="Text Placeholder 3">
            <a:extLst>
              <a:ext uri="{FF2B5EF4-FFF2-40B4-BE49-F238E27FC236}">
                <a16:creationId xmlns:a16="http://schemas.microsoft.com/office/drawing/2014/main" id="{65C89969-DB10-42AC-B144-F08B95768449}"/>
              </a:ext>
            </a:extLst>
          </p:cNvPr>
          <p:cNvSpPr txBox="1">
            <a:spLocks/>
          </p:cNvSpPr>
          <p:nvPr/>
        </p:nvSpPr>
        <p:spPr>
          <a:xfrm>
            <a:off x="182564" y="2324913"/>
            <a:ext cx="3850421" cy="43822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Carbon-free</a:t>
            </a:r>
            <a:endParaRPr lang="en-US" dirty="0">
              <a:solidFill>
                <a:srgbClr val="000000"/>
              </a:solidFill>
              <a:cs typeface="Arial"/>
            </a:endParaRPr>
          </a:p>
          <a:p>
            <a:r>
              <a:rPr lang="en-US" dirty="0">
                <a:solidFill>
                  <a:schemeClr val="bg1"/>
                </a:solidFill>
              </a:rPr>
              <a:t>Lowest-cost, lowest-risk pathway</a:t>
            </a:r>
            <a:endParaRPr lang="en-US" dirty="0">
              <a:solidFill>
                <a:schemeClr val="bg1"/>
              </a:solidFill>
              <a:cs typeface="Arial"/>
            </a:endParaRPr>
          </a:p>
          <a:p>
            <a:endParaRPr lang="en-US" dirty="0">
              <a:solidFill>
                <a:schemeClr val="bg1"/>
              </a:solidFill>
              <a:cs typeface="Arial"/>
            </a:endParaRPr>
          </a:p>
          <a:p>
            <a:r>
              <a:rPr lang="en-US" dirty="0">
                <a:solidFill>
                  <a:schemeClr val="bg1"/>
                </a:solidFill>
              </a:rPr>
              <a:t>Healthier indoor air </a:t>
            </a:r>
            <a:endParaRPr lang="en-US" dirty="0">
              <a:solidFill>
                <a:schemeClr val="bg1"/>
              </a:solidFill>
              <a:cs typeface="Arial"/>
            </a:endParaRPr>
          </a:p>
          <a:p>
            <a:endParaRPr lang="en-US" dirty="0">
              <a:solidFill>
                <a:schemeClr val="bg1"/>
              </a:solidFill>
              <a:cs typeface="Arial"/>
            </a:endParaRPr>
          </a:p>
          <a:p>
            <a:r>
              <a:rPr lang="en-US" dirty="0">
                <a:solidFill>
                  <a:schemeClr val="bg1"/>
                </a:solidFill>
              </a:rPr>
              <a:t>Job creation</a:t>
            </a:r>
            <a:endParaRPr lang="en-US" dirty="0">
              <a:solidFill>
                <a:schemeClr val="bg1"/>
              </a:solidFill>
              <a:cs typeface="Arial"/>
            </a:endParaRPr>
          </a:p>
          <a:p>
            <a:pPr marL="0" indent="0" fontAlgn="base">
              <a:buFont typeface="Arial" panose="020B0604020202020204" pitchFamily="34" charset="0"/>
              <a:buNone/>
            </a:pPr>
            <a:endParaRPr lang="en-US" u="sng" dirty="0"/>
          </a:p>
        </p:txBody>
      </p:sp>
    </p:spTree>
    <p:extLst>
      <p:ext uri="{BB962C8B-B14F-4D97-AF65-F5344CB8AC3E}">
        <p14:creationId xmlns:p14="http://schemas.microsoft.com/office/powerpoint/2010/main" val="3175118878"/>
      </p:ext>
    </p:extLst>
  </p:cSld>
  <p:clrMapOvr>
    <a:masterClrMapping/>
  </p:clrMapOvr>
</p:sld>
</file>

<file path=ppt/theme/theme1.xml><?xml version="1.0" encoding="utf-8"?>
<a:theme xmlns:a="http://schemas.openxmlformats.org/drawingml/2006/main" name="Office Theme">
  <a:themeElements>
    <a:clrScheme name="Reach Codes">
      <a:dk1>
        <a:sysClr val="windowText" lastClr="000000"/>
      </a:dk1>
      <a:lt1>
        <a:sysClr val="window" lastClr="FFFFFF"/>
      </a:lt1>
      <a:dk2>
        <a:srgbClr val="44546A"/>
      </a:dk2>
      <a:lt2>
        <a:srgbClr val="E7E6E6"/>
      </a:lt2>
      <a:accent1>
        <a:srgbClr val="003E6B"/>
      </a:accent1>
      <a:accent2>
        <a:srgbClr val="F68D39"/>
      </a:accent2>
      <a:accent3>
        <a:srgbClr val="A1ABB2"/>
      </a:accent3>
      <a:accent4>
        <a:srgbClr val="FDBA12"/>
      </a:accent4>
      <a:accent5>
        <a:srgbClr val="00A8E4"/>
      </a:accent5>
      <a:accent6>
        <a:srgbClr val="2CB34A"/>
      </a:accent6>
      <a:hlink>
        <a:srgbClr val="0563C1"/>
      </a:hlink>
      <a:folHlink>
        <a:srgbClr val="72226D"/>
      </a:folHlink>
    </a:clrScheme>
    <a:fontScheme name="Custom 2">
      <a:majorFont>
        <a:latin typeface="Source Sans Pr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46296CF82C314EA2BF4C06D0D8BCE0" ma:contentTypeVersion="" ma:contentTypeDescription="Create a new document." ma:contentTypeScope="" ma:versionID="3d521e0fde21a277d4a4dd3236a34567">
  <xsd:schema xmlns:xsd="http://www.w3.org/2001/XMLSchema" xmlns:xs="http://www.w3.org/2001/XMLSchema" xmlns:p="http://schemas.microsoft.com/office/2006/metadata/properties" xmlns:ns1="http://schemas.microsoft.com/sharepoint/v3" xmlns:ns2="07dc9e49-d90e-46cd-8790-3ae28d568790" xmlns:ns3="879a6e62-23c8-4734-be89-b1a1dd95b2e1" targetNamespace="http://schemas.microsoft.com/office/2006/metadata/properties" ma:root="true" ma:fieldsID="287b81120836984860be906c7ea977cb" ns1:_="" ns2:_="" ns3:_="">
    <xsd:import namespace="http://schemas.microsoft.com/sharepoint/v3"/>
    <xsd:import namespace="07dc9e49-d90e-46cd-8790-3ae28d568790"/>
    <xsd:import namespace="879a6e62-23c8-4734-be89-b1a1dd95b2e1"/>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dc9e49-d90e-46cd-8790-3ae28d56879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9a6e62-23c8-4734-be89-b1a1dd95b2e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031D127-E0F9-4685-A3A4-5A52855A0FB4}">
  <ds:schemaRefs>
    <ds:schemaRef ds:uri="http://schemas.microsoft.com/sharepoint/v3/contenttype/forms"/>
  </ds:schemaRefs>
</ds:datastoreItem>
</file>

<file path=customXml/itemProps2.xml><?xml version="1.0" encoding="utf-8"?>
<ds:datastoreItem xmlns:ds="http://schemas.openxmlformats.org/officeDocument/2006/customXml" ds:itemID="{5C7224C7-B947-4A8E-BEA7-559A82143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dc9e49-d90e-46cd-8790-3ae28d568790"/>
    <ds:schemaRef ds:uri="879a6e62-23c8-4734-be89-b1a1dd95b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51D37B-5C67-4876-B2CA-C0CB7D2E78B1}">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1042</TotalTime>
  <Words>3027</Words>
  <Application>Microsoft Office PowerPoint</Application>
  <PresentationFormat>Widescreen</PresentationFormat>
  <Paragraphs>596</Paragraphs>
  <Slides>44</Slides>
  <Notes>30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2022 Reach Codes Initiative</vt:lpstr>
      <vt:lpstr>PowerPoint Presentation</vt:lpstr>
      <vt:lpstr>PowerPoint Presentation</vt:lpstr>
      <vt:lpstr>Adoption of Electrification Reach Codes</vt:lpstr>
      <vt:lpstr>PowerPoint Presentation</vt:lpstr>
      <vt:lpstr>Presentation Overview</vt:lpstr>
      <vt:lpstr>Technology and Feasibility</vt:lpstr>
      <vt:lpstr>PowerPoint Presentation</vt:lpstr>
      <vt:lpstr>Electrification, Compared to Fossil Fuels</vt:lpstr>
      <vt:lpstr>Electrification, Compared to Fossil Fuels</vt:lpstr>
      <vt:lpstr>Electrification, Compared to Fossil Fuels</vt:lpstr>
      <vt:lpstr>Electrification, Compared to Fossil Fuels</vt:lpstr>
      <vt:lpstr>PowerPoint Presentation</vt:lpstr>
      <vt:lpstr>Electric is already the majority</vt:lpstr>
      <vt:lpstr>PowerPoint Presentation</vt:lpstr>
      <vt:lpstr>PowerPoint Presentation</vt:lpstr>
      <vt:lpstr>PowerPoint Presentation</vt:lpstr>
      <vt:lpstr>EV Charging Need and Technology</vt:lpstr>
      <vt:lpstr>PowerPoint Presentation</vt:lpstr>
      <vt:lpstr>PowerPoint Presentation</vt:lpstr>
      <vt:lpstr>PowerPoint Presentation</vt:lpstr>
      <vt:lpstr>Automatic Load Management</vt:lpstr>
      <vt:lpstr>2022 Reach Code Policy Models</vt:lpstr>
      <vt:lpstr>2022 CA Energy Code</vt:lpstr>
      <vt:lpstr>Building Electrification – New Construction</vt:lpstr>
      <vt:lpstr>PowerPoint Presentation</vt:lpstr>
      <vt:lpstr>EV Infrastructure – New Construction</vt:lpstr>
      <vt:lpstr>EV Infrastructure – New Construction</vt:lpstr>
      <vt:lpstr>PowerPoint Presentation</vt:lpstr>
      <vt:lpstr>EV Infrastructure – New Construction</vt:lpstr>
      <vt:lpstr>EV Infrastructure – Existing Buildings</vt:lpstr>
      <vt:lpstr>Industry Resources</vt:lpstr>
      <vt:lpstr>PowerPoint Presentation</vt:lpstr>
      <vt:lpstr>Thank you!  Next Meetings:</vt:lpstr>
      <vt:lpstr>Common Concerns (1 of 2)</vt:lpstr>
      <vt:lpstr>PowerPoint Presentation</vt:lpstr>
      <vt:lpstr>Will Electrification Reduce Resilience?</vt:lpstr>
      <vt:lpstr>Can the Grid Handle the Load Increase?</vt:lpstr>
      <vt:lpstr>2019 Reach Code Initiative - Litigation</vt:lpstr>
      <vt:lpstr>Building Electrification – Existing Buildings</vt:lpstr>
      <vt:lpstr>Natural Gas Costs Climbing</vt:lpstr>
      <vt:lpstr>Stoves: Consumer Reports Prefers Induction</vt:lpstr>
      <vt:lpstr>Biogas Can’t Get Us There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Cory</dc:creator>
  <cp:lastModifiedBy>Farahmand, Farhad</cp:lastModifiedBy>
  <cp:revision>925</cp:revision>
  <dcterms:created xsi:type="dcterms:W3CDTF">2022-01-12T23:52:00Z</dcterms:created>
  <dcterms:modified xsi:type="dcterms:W3CDTF">2022-07-12T17:14:57Z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0x010100A246296CF82C314EA2BF4C06D0D8BCE0</vt:lpwstr>
  </property>
</Properties>
</file>